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63" r:id="rId4"/>
    <p:sldId id="265" r:id="rId5"/>
    <p:sldId id="258" r:id="rId6"/>
    <p:sldId id="264" r:id="rId7"/>
    <p:sldId id="266" r:id="rId8"/>
    <p:sldId id="267" r:id="rId9"/>
    <p:sldId id="268" r:id="rId10"/>
    <p:sldId id="280" r:id="rId11"/>
    <p:sldId id="259" r:id="rId12"/>
    <p:sldId id="269" r:id="rId13"/>
    <p:sldId id="270" r:id="rId14"/>
    <p:sldId id="271" r:id="rId15"/>
    <p:sldId id="260" r:id="rId16"/>
    <p:sldId id="273" r:id="rId17"/>
    <p:sldId id="274" r:id="rId18"/>
    <p:sldId id="261" r:id="rId19"/>
    <p:sldId id="275" r:id="rId20"/>
    <p:sldId id="276" r:id="rId21"/>
    <p:sldId id="277" r:id="rId22"/>
    <p:sldId id="278" r:id="rId23"/>
    <p:sldId id="279" r:id="rId24"/>
    <p:sldId id="272" r:id="rId25"/>
    <p:sldId id="26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42"/>
    <p:restoredTop sz="76829"/>
  </p:normalViewPr>
  <p:slideViewPr>
    <p:cSldViewPr snapToGrid="0">
      <p:cViewPr varScale="1">
        <p:scale>
          <a:sx n="138" d="100"/>
          <a:sy n="138" d="100"/>
        </p:scale>
        <p:origin x="6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png>
</file>

<file path=ppt/media/image13.png>
</file>

<file path=ppt/media/image14.png>
</file>

<file path=ppt/media/image15.jpg>
</file>

<file path=ppt/media/image16.gif>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B3BA48-E083-2B46-A68E-BB85A80A9FA1}" type="datetimeFigureOut">
              <a:rPr lang="en-US" smtClean="0"/>
              <a:t>3/25/25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DD1379-AED5-F04E-ACC4-CEE538568314}" type="slidenum">
              <a:rPr lang="en-US" smtClean="0"/>
              <a:t>‹#›</a:t>
            </a:fld>
            <a:endParaRPr lang="en-US"/>
          </a:p>
        </p:txBody>
      </p:sp>
    </p:spTree>
    <p:extLst>
      <p:ext uri="{BB962C8B-B14F-4D97-AF65-F5344CB8AC3E}">
        <p14:creationId xmlns:p14="http://schemas.microsoft.com/office/powerpoint/2010/main" val="2387543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final workshop of BM211, where we’ll be introducing some principles of phylogenetic trees.</a:t>
            </a:r>
          </a:p>
        </p:txBody>
      </p:sp>
      <p:sp>
        <p:nvSpPr>
          <p:cNvPr id="4" name="Slide Number Placeholder 3"/>
          <p:cNvSpPr>
            <a:spLocks noGrp="1"/>
          </p:cNvSpPr>
          <p:nvPr>
            <p:ph type="sldNum" sz="quarter" idx="5"/>
          </p:nvPr>
        </p:nvSpPr>
        <p:spPr/>
        <p:txBody>
          <a:bodyPr/>
          <a:lstStyle/>
          <a:p>
            <a:fld id="{A2DD1379-AED5-F04E-ACC4-CEE538568314}" type="slidenum">
              <a:rPr lang="en-US" smtClean="0"/>
              <a:t>1</a:t>
            </a:fld>
            <a:endParaRPr lang="en-US"/>
          </a:p>
        </p:txBody>
      </p:sp>
    </p:spTree>
    <p:extLst>
      <p:ext uri="{BB962C8B-B14F-4D97-AF65-F5344CB8AC3E}">
        <p14:creationId xmlns:p14="http://schemas.microsoft.com/office/powerpoint/2010/main" val="2247471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Trees also represent shared properties between organisms.</a:t>
            </a:r>
          </a:p>
          <a:p>
            <a:r>
              <a:rPr lang="en-US" dirty="0"/>
              <a:t>One convention when doing this is to mark the shared characteristics on branches of the tree with lines like this.</a:t>
            </a:r>
          </a:p>
          <a:p>
            <a:endParaRPr lang="en-US" dirty="0"/>
          </a:p>
          <a:p>
            <a:r>
              <a:rPr lang="en-US" dirty="0"/>
              <a:t>Here we have a tree with butterflies, cats, and humans.</a:t>
            </a:r>
          </a:p>
          <a:p>
            <a:r>
              <a:rPr lang="en-US" dirty="0"/>
              <a:t>All of them have genomic material built on DNA (it’s not the only shared characteristic), so we can mark this in at the ancestral branch, by the root.</a:t>
            </a:r>
          </a:p>
          <a:p>
            <a:r>
              <a:rPr lang="en-US" dirty="0"/>
              <a:t>Butterflies have a chitinous exoskeleton, but not a spine (which is shared by cats and humans) – so we can mark these properties in, in the same way.</a:t>
            </a:r>
          </a:p>
          <a:p>
            <a:r>
              <a:rPr lang="en-US" dirty="0"/>
              <a:t>And finally, cats have tails, and The Simpsons hasn’t been funny for a good two decades, so these are distinctive features of cats and humans.</a:t>
            </a:r>
          </a:p>
          <a:p>
            <a:endParaRPr lang="en-US" dirty="0"/>
          </a:p>
          <a:p>
            <a:r>
              <a:rPr lang="en-US" dirty="0"/>
              <a:t>But as I mentioned earlier we build these trees from sequence data.</a:t>
            </a:r>
          </a:p>
          <a:p>
            <a:r>
              <a:rPr lang="en-US" dirty="0"/>
              <a:t>So how do we get these shared properties from sequence data?</a:t>
            </a:r>
          </a:p>
        </p:txBody>
      </p:sp>
      <p:sp>
        <p:nvSpPr>
          <p:cNvPr id="4" name="Slide Number Placeholder 3"/>
          <p:cNvSpPr>
            <a:spLocks noGrp="1"/>
          </p:cNvSpPr>
          <p:nvPr>
            <p:ph type="sldNum" sz="quarter" idx="5"/>
          </p:nvPr>
        </p:nvSpPr>
        <p:spPr/>
        <p:txBody>
          <a:bodyPr/>
          <a:lstStyle/>
          <a:p>
            <a:fld id="{A2DD1379-AED5-F04E-ACC4-CEE538568314}" type="slidenum">
              <a:rPr lang="en-US" smtClean="0"/>
              <a:t>10</a:t>
            </a:fld>
            <a:endParaRPr lang="en-US"/>
          </a:p>
        </p:txBody>
      </p:sp>
    </p:spTree>
    <p:extLst>
      <p:ext uri="{BB962C8B-B14F-4D97-AF65-F5344CB8AC3E}">
        <p14:creationId xmlns:p14="http://schemas.microsoft.com/office/powerpoint/2010/main" val="4286711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typically do this using multiple sequence alignments of sequences from each organism.</a:t>
            </a:r>
          </a:p>
        </p:txBody>
      </p:sp>
      <p:sp>
        <p:nvSpPr>
          <p:cNvPr id="4" name="Slide Number Placeholder 3"/>
          <p:cNvSpPr>
            <a:spLocks noGrp="1"/>
          </p:cNvSpPr>
          <p:nvPr>
            <p:ph type="sldNum" sz="quarter" idx="5"/>
          </p:nvPr>
        </p:nvSpPr>
        <p:spPr/>
        <p:txBody>
          <a:bodyPr/>
          <a:lstStyle/>
          <a:p>
            <a:fld id="{A2DD1379-AED5-F04E-ACC4-CEE538568314}" type="slidenum">
              <a:rPr lang="en-US" smtClean="0"/>
              <a:t>11</a:t>
            </a:fld>
            <a:endParaRPr lang="en-US"/>
          </a:p>
        </p:txBody>
      </p:sp>
    </p:spTree>
    <p:extLst>
      <p:ext uri="{BB962C8B-B14F-4D97-AF65-F5344CB8AC3E}">
        <p14:creationId xmlns:p14="http://schemas.microsoft.com/office/powerpoint/2010/main" val="1608877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already met pairwise sequence alignment in BM214.</a:t>
            </a:r>
          </a:p>
          <a:p>
            <a:endParaRPr lang="en-US" dirty="0"/>
          </a:p>
          <a:p>
            <a:r>
              <a:rPr lang="en-US" dirty="0"/>
              <a:t>As a reminder, this is a mathematical algorithm that optimizes a score </a:t>
            </a:r>
            <a:r>
              <a:rPr lang="en-US" dirty="0" err="1"/>
              <a:t>obtaing</a:t>
            </a:r>
            <a:r>
              <a:rPr lang="en-US" dirty="0"/>
              <a:t> by moving symbols of sequences/inserting gaps into the sequences.</a:t>
            </a:r>
          </a:p>
          <a:p>
            <a:r>
              <a:rPr lang="en-US" dirty="0"/>
              <a:t>You’ll remember that the biological component of this is the choice of scoring scheme for alignment – if we choose this well we’ll get a good alignment.</a:t>
            </a:r>
          </a:p>
        </p:txBody>
      </p:sp>
      <p:sp>
        <p:nvSpPr>
          <p:cNvPr id="4" name="Slide Number Placeholder 3"/>
          <p:cNvSpPr>
            <a:spLocks noGrp="1"/>
          </p:cNvSpPr>
          <p:nvPr>
            <p:ph type="sldNum" sz="quarter" idx="5"/>
          </p:nvPr>
        </p:nvSpPr>
        <p:spPr/>
        <p:txBody>
          <a:bodyPr/>
          <a:lstStyle/>
          <a:p>
            <a:fld id="{A2DD1379-AED5-F04E-ACC4-CEE538568314}" type="slidenum">
              <a:rPr lang="en-US" smtClean="0"/>
              <a:t>12</a:t>
            </a:fld>
            <a:endParaRPr lang="en-US"/>
          </a:p>
        </p:txBody>
      </p:sp>
    </p:spTree>
    <p:extLst>
      <p:ext uri="{BB962C8B-B14F-4D97-AF65-F5344CB8AC3E}">
        <p14:creationId xmlns:p14="http://schemas.microsoft.com/office/powerpoint/2010/main" val="2239307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Multiple sequence alignment is similar, but mathematically much more difficult.</a:t>
            </a:r>
          </a:p>
          <a:p>
            <a:r>
              <a:rPr lang="en-US" dirty="0"/>
              <a:t>It belongs to a class of problems called “NP-complete problems” – which means that we don’t have an algorithmic way to optimize the solution.</a:t>
            </a:r>
          </a:p>
          <a:p>
            <a:r>
              <a:rPr lang="en-US" dirty="0"/>
              <a:t>Actually, it’s worse than that, for “NP-complete problems” we don’t even know if there exists an algorithmic way to optimize the solution.</a:t>
            </a:r>
          </a:p>
          <a:p>
            <a:endParaRPr lang="en-US" dirty="0"/>
          </a:p>
          <a:p>
            <a:r>
              <a:rPr lang="en-US" dirty="0"/>
              <a:t>As a result, every multiple sequence alignment method uses a series of shortcuts, called heuristics, to approximate a good alignment.</a:t>
            </a:r>
          </a:p>
          <a:p>
            <a:endParaRPr lang="en-US" dirty="0"/>
          </a:p>
          <a:p>
            <a:r>
              <a:rPr lang="en-US" dirty="0"/>
              <a:t>A common approach is progressive alignment. This works by:</a:t>
            </a:r>
          </a:p>
          <a:p>
            <a:pPr marL="171450" indent="-171450">
              <a:buFontTx/>
              <a:buChar char="-"/>
            </a:pPr>
            <a:r>
              <a:rPr lang="en-US" dirty="0"/>
              <a:t>Aligning every sequence pairwise against every other sequence in the dataset to obtain a “distance matrix”</a:t>
            </a:r>
          </a:p>
          <a:p>
            <a:pPr marL="171450" indent="-171450">
              <a:buFontTx/>
              <a:buChar char="-"/>
            </a:pPr>
            <a:r>
              <a:rPr lang="en-US" dirty="0"/>
              <a:t>Building a “guide tree” from this distance matrix</a:t>
            </a:r>
          </a:p>
          <a:p>
            <a:pPr marL="171450" indent="-171450">
              <a:buFontTx/>
              <a:buChar char="-"/>
            </a:pPr>
            <a:r>
              <a:rPr lang="en-US" dirty="0"/>
              <a:t>Working from the most closely-related pair of sequences, we add the next most-closely-related sequence and try to optimize the joint alignment.</a:t>
            </a:r>
          </a:p>
          <a:p>
            <a:pPr marL="171450" indent="-171450">
              <a:buFontTx/>
              <a:buChar char="-"/>
            </a:pPr>
            <a:r>
              <a:rPr lang="en-US" dirty="0"/>
              <a:t>Then repeat over and over from the most closely-related group of sequences</a:t>
            </a:r>
          </a:p>
          <a:p>
            <a:pPr marL="171450" indent="-171450">
              <a:buFontTx/>
              <a:buChar char="-"/>
            </a:pPr>
            <a:endParaRPr lang="en-US" dirty="0"/>
          </a:p>
          <a:p>
            <a:pPr marL="0" lvl="0" indent="0">
              <a:buFontTx/>
              <a:buNone/>
            </a:pPr>
            <a:r>
              <a:rPr lang="en-US" dirty="0"/>
              <a:t>No MSA algorithm is guaranteed to be optimal, or biologically correct.</a:t>
            </a:r>
          </a:p>
        </p:txBody>
      </p:sp>
      <p:sp>
        <p:nvSpPr>
          <p:cNvPr id="4" name="Slide Number Placeholder 3"/>
          <p:cNvSpPr>
            <a:spLocks noGrp="1"/>
          </p:cNvSpPr>
          <p:nvPr>
            <p:ph type="sldNum" sz="quarter" idx="5"/>
          </p:nvPr>
        </p:nvSpPr>
        <p:spPr/>
        <p:txBody>
          <a:bodyPr/>
          <a:lstStyle/>
          <a:p>
            <a:fld id="{A2DD1379-AED5-F04E-ACC4-CEE538568314}" type="slidenum">
              <a:rPr lang="en-US" smtClean="0"/>
              <a:t>13</a:t>
            </a:fld>
            <a:endParaRPr lang="en-US"/>
          </a:p>
        </p:txBody>
      </p:sp>
    </p:spTree>
    <p:extLst>
      <p:ext uri="{BB962C8B-B14F-4D97-AF65-F5344CB8AC3E}">
        <p14:creationId xmlns:p14="http://schemas.microsoft.com/office/powerpoint/2010/main" val="3318989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they are incredibly useful.</a:t>
            </a:r>
          </a:p>
          <a:p>
            <a:r>
              <a:rPr lang="en-US" dirty="0"/>
              <a:t>They give us multiple sequence alignments that look like this, and tell us which positions in the sequence are likely to be “evolutionarily equivalent” (because they’re in the same column)</a:t>
            </a:r>
          </a:p>
          <a:p>
            <a:r>
              <a:rPr lang="en-US" dirty="0"/>
              <a:t>Being in the same column implies that the residues – or bases – at that position share a common ancestor in the common ancestral sequence.</a:t>
            </a:r>
          </a:p>
          <a:p>
            <a:r>
              <a:rPr lang="en-US" dirty="0"/>
              <a:t>Changes in the column are assumed to be associated with bifurcations and generation of new lineages through evolution.</a:t>
            </a:r>
          </a:p>
          <a:p>
            <a:endParaRPr lang="en-US" dirty="0"/>
          </a:p>
          <a:p>
            <a:r>
              <a:rPr lang="en-US" dirty="0"/>
              <a:t>These column of evolutionarily equivalent positions are the shared properties we need to build a phylogenetic tree.</a:t>
            </a:r>
          </a:p>
          <a:p>
            <a:r>
              <a:rPr lang="en-US" dirty="0"/>
              <a:t>To do this, we use differences across equivalent positions to estimate evolutionary and genetic changes</a:t>
            </a:r>
          </a:p>
          <a:p>
            <a:r>
              <a:rPr lang="en-US" dirty="0"/>
              <a:t>These then allow us to construct a tree</a:t>
            </a:r>
          </a:p>
          <a:p>
            <a:endParaRPr lang="en-US" dirty="0"/>
          </a:p>
        </p:txBody>
      </p:sp>
      <p:sp>
        <p:nvSpPr>
          <p:cNvPr id="4" name="Slide Number Placeholder 3"/>
          <p:cNvSpPr>
            <a:spLocks noGrp="1"/>
          </p:cNvSpPr>
          <p:nvPr>
            <p:ph type="sldNum" sz="quarter" idx="5"/>
          </p:nvPr>
        </p:nvSpPr>
        <p:spPr/>
        <p:txBody>
          <a:bodyPr/>
          <a:lstStyle/>
          <a:p>
            <a:fld id="{A2DD1379-AED5-F04E-ACC4-CEE538568314}" type="slidenum">
              <a:rPr lang="en-US" smtClean="0"/>
              <a:t>14</a:t>
            </a:fld>
            <a:endParaRPr lang="en-US"/>
          </a:p>
        </p:txBody>
      </p:sp>
    </p:spTree>
    <p:extLst>
      <p:ext uri="{BB962C8B-B14F-4D97-AF65-F5344CB8AC3E}">
        <p14:creationId xmlns:p14="http://schemas.microsoft.com/office/powerpoint/2010/main" val="105001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make a tree from these alignments?</a:t>
            </a:r>
          </a:p>
          <a:p>
            <a:r>
              <a:rPr lang="en-US" dirty="0"/>
              <a:t>We’ll not go into detail, but you should know that there are two main approaches.</a:t>
            </a:r>
          </a:p>
        </p:txBody>
      </p:sp>
      <p:sp>
        <p:nvSpPr>
          <p:cNvPr id="4" name="Slide Number Placeholder 3"/>
          <p:cNvSpPr>
            <a:spLocks noGrp="1"/>
          </p:cNvSpPr>
          <p:nvPr>
            <p:ph type="sldNum" sz="quarter" idx="5"/>
          </p:nvPr>
        </p:nvSpPr>
        <p:spPr/>
        <p:txBody>
          <a:bodyPr/>
          <a:lstStyle/>
          <a:p>
            <a:fld id="{A2DD1379-AED5-F04E-ACC4-CEE538568314}" type="slidenum">
              <a:rPr lang="en-US" smtClean="0"/>
              <a:t>15</a:t>
            </a:fld>
            <a:endParaRPr lang="en-US"/>
          </a:p>
        </p:txBody>
      </p:sp>
    </p:spTree>
    <p:extLst>
      <p:ext uri="{BB962C8B-B14F-4D97-AF65-F5344CB8AC3E}">
        <p14:creationId xmlns:p14="http://schemas.microsoft.com/office/powerpoint/2010/main" val="24533660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approach is algorithmic and bottom up.</a:t>
            </a:r>
          </a:p>
          <a:p>
            <a:r>
              <a:rPr lang="en-US" dirty="0"/>
              <a:t>These methods use similarities between sequences to make a distance matrix , and then join them together – the most similar first – until all sequences are joined.</a:t>
            </a:r>
          </a:p>
          <a:p>
            <a:r>
              <a:rPr lang="en-US" dirty="0"/>
              <a:t>This approach is usually deterministic and repeatable (the same data and settings give the same tree)</a:t>
            </a:r>
          </a:p>
          <a:p>
            <a:r>
              <a:rPr lang="en-US" dirty="0"/>
              <a:t>But they don’t represent biological/evolutionary history very accurately.</a:t>
            </a:r>
          </a:p>
          <a:p>
            <a:endParaRPr lang="en-US" dirty="0"/>
          </a:p>
        </p:txBody>
      </p:sp>
      <p:sp>
        <p:nvSpPr>
          <p:cNvPr id="4" name="Slide Number Placeholder 3"/>
          <p:cNvSpPr>
            <a:spLocks noGrp="1"/>
          </p:cNvSpPr>
          <p:nvPr>
            <p:ph type="sldNum" sz="quarter" idx="5"/>
          </p:nvPr>
        </p:nvSpPr>
        <p:spPr/>
        <p:txBody>
          <a:bodyPr/>
          <a:lstStyle/>
          <a:p>
            <a:fld id="{A2DD1379-AED5-F04E-ACC4-CEE538568314}" type="slidenum">
              <a:rPr lang="en-US" smtClean="0"/>
              <a:t>16</a:t>
            </a:fld>
            <a:endParaRPr lang="en-US"/>
          </a:p>
        </p:txBody>
      </p:sp>
    </p:spTree>
    <p:extLst>
      <p:ext uri="{BB962C8B-B14F-4D97-AF65-F5344CB8AC3E}">
        <p14:creationId xmlns:p14="http://schemas.microsoft.com/office/powerpoint/2010/main" val="24925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approach is a modelling approach.</a:t>
            </a:r>
          </a:p>
          <a:p>
            <a:r>
              <a:rPr lang="en-US" dirty="0"/>
              <a:t>In these methods, we have a mathematical idea of how evolution works – which bases are more likely to change into each other, for instance.</a:t>
            </a:r>
          </a:p>
          <a:p>
            <a:r>
              <a:rPr lang="en-US" dirty="0"/>
              <a:t>Then we – statistically – try to find the tree that fits the data best, given our model of evolution.</a:t>
            </a:r>
          </a:p>
          <a:p>
            <a:r>
              <a:rPr lang="en-US" dirty="0"/>
              <a:t>These are not typically deterministic, and will often give different trees for the same dataset and settings, which reflects our real uncertainty in modelling evolution.</a:t>
            </a:r>
          </a:p>
        </p:txBody>
      </p:sp>
      <p:sp>
        <p:nvSpPr>
          <p:cNvPr id="4" name="Slide Number Placeholder 3"/>
          <p:cNvSpPr>
            <a:spLocks noGrp="1"/>
          </p:cNvSpPr>
          <p:nvPr>
            <p:ph type="sldNum" sz="quarter" idx="5"/>
          </p:nvPr>
        </p:nvSpPr>
        <p:spPr/>
        <p:txBody>
          <a:bodyPr/>
          <a:lstStyle/>
          <a:p>
            <a:fld id="{A2DD1379-AED5-F04E-ACC4-CEE538568314}" type="slidenum">
              <a:rPr lang="en-US" smtClean="0"/>
              <a:t>17</a:t>
            </a:fld>
            <a:endParaRPr lang="en-US"/>
          </a:p>
        </p:txBody>
      </p:sp>
    </p:spTree>
    <p:extLst>
      <p:ext uri="{BB962C8B-B14F-4D97-AF65-F5344CB8AC3E}">
        <p14:creationId xmlns:p14="http://schemas.microsoft.com/office/powerpoint/2010/main" val="33802422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will you be doing today?</a:t>
            </a:r>
          </a:p>
        </p:txBody>
      </p:sp>
      <p:sp>
        <p:nvSpPr>
          <p:cNvPr id="4" name="Slide Number Placeholder 3"/>
          <p:cNvSpPr>
            <a:spLocks noGrp="1"/>
          </p:cNvSpPr>
          <p:nvPr>
            <p:ph type="sldNum" sz="quarter" idx="5"/>
          </p:nvPr>
        </p:nvSpPr>
        <p:spPr/>
        <p:txBody>
          <a:bodyPr/>
          <a:lstStyle/>
          <a:p>
            <a:fld id="{A2DD1379-AED5-F04E-ACC4-CEE538568314}" type="slidenum">
              <a:rPr lang="en-US" smtClean="0"/>
              <a:t>18</a:t>
            </a:fld>
            <a:endParaRPr lang="en-US"/>
          </a:p>
        </p:txBody>
      </p:sp>
    </p:spTree>
    <p:extLst>
      <p:ext uri="{BB962C8B-B14F-4D97-AF65-F5344CB8AC3E}">
        <p14:creationId xmlns:p14="http://schemas.microsoft.com/office/powerpoint/2010/main" val="1749956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you’ll be working with phylogenetic trees and drawing them using an online tool called </a:t>
            </a:r>
            <a:r>
              <a:rPr lang="en-US" dirty="0" err="1"/>
              <a:t>iToL</a:t>
            </a:r>
            <a:r>
              <a:rPr lang="en-US" dirty="0"/>
              <a:t>: the interactive tree of life</a:t>
            </a:r>
          </a:p>
          <a:p>
            <a:r>
              <a:rPr lang="en-US" dirty="0"/>
              <a:t>There is some further explanatory material in the workshop, and a formative quiz related to this.</a:t>
            </a:r>
          </a:p>
        </p:txBody>
      </p:sp>
      <p:sp>
        <p:nvSpPr>
          <p:cNvPr id="4" name="Slide Number Placeholder 3"/>
          <p:cNvSpPr>
            <a:spLocks noGrp="1"/>
          </p:cNvSpPr>
          <p:nvPr>
            <p:ph type="sldNum" sz="quarter" idx="5"/>
          </p:nvPr>
        </p:nvSpPr>
        <p:spPr/>
        <p:txBody>
          <a:bodyPr/>
          <a:lstStyle/>
          <a:p>
            <a:fld id="{A2DD1379-AED5-F04E-ACC4-CEE538568314}" type="slidenum">
              <a:rPr lang="en-US" smtClean="0"/>
              <a:t>19</a:t>
            </a:fld>
            <a:endParaRPr lang="en-US"/>
          </a:p>
        </p:txBody>
      </p:sp>
    </p:spTree>
    <p:extLst>
      <p:ext uri="{BB962C8B-B14F-4D97-AF65-F5344CB8AC3E}">
        <p14:creationId xmlns:p14="http://schemas.microsoft.com/office/powerpoint/2010/main" val="1311954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guess many of you will be familiar with the idea of a family tree.</a:t>
            </a:r>
          </a:p>
          <a:p>
            <a:r>
              <a:rPr lang="en-US" dirty="0"/>
              <a:t>We all have one, whether we know any details about it or not.</a:t>
            </a:r>
          </a:p>
        </p:txBody>
      </p:sp>
      <p:sp>
        <p:nvSpPr>
          <p:cNvPr id="4" name="Slide Number Placeholder 3"/>
          <p:cNvSpPr>
            <a:spLocks noGrp="1"/>
          </p:cNvSpPr>
          <p:nvPr>
            <p:ph type="sldNum" sz="quarter" idx="5"/>
          </p:nvPr>
        </p:nvSpPr>
        <p:spPr/>
        <p:txBody>
          <a:bodyPr/>
          <a:lstStyle/>
          <a:p>
            <a:fld id="{A2DD1379-AED5-F04E-ACC4-CEE538568314}" type="slidenum">
              <a:rPr lang="en-US" smtClean="0"/>
              <a:t>2</a:t>
            </a:fld>
            <a:endParaRPr lang="en-US"/>
          </a:p>
        </p:txBody>
      </p:sp>
    </p:spTree>
    <p:extLst>
      <p:ext uri="{BB962C8B-B14F-4D97-AF65-F5344CB8AC3E}">
        <p14:creationId xmlns:p14="http://schemas.microsoft.com/office/powerpoint/2010/main" val="36634409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material will guide you through construction of a number of different tree </a:t>
            </a:r>
            <a:r>
              <a:rPr lang="en-US" dirty="0" err="1"/>
              <a:t>visualisations</a:t>
            </a:r>
            <a:r>
              <a:rPr lang="en-US" dirty="0"/>
              <a:t>, emphasizing different aspects of the relationships between the organisms you’re working with.</a:t>
            </a:r>
          </a:p>
          <a:p>
            <a:r>
              <a:rPr lang="en-US" dirty="0"/>
              <a:t>Again, there is a formative quiz on </a:t>
            </a:r>
            <a:r>
              <a:rPr lang="en-US" dirty="0" err="1"/>
              <a:t>MyPlace</a:t>
            </a:r>
            <a:r>
              <a:rPr lang="en-US" dirty="0"/>
              <a:t> at the end of this section to ensure you’re on top of the methods, because…</a:t>
            </a:r>
          </a:p>
        </p:txBody>
      </p:sp>
      <p:sp>
        <p:nvSpPr>
          <p:cNvPr id="4" name="Slide Number Placeholder 3"/>
          <p:cNvSpPr>
            <a:spLocks noGrp="1"/>
          </p:cNvSpPr>
          <p:nvPr>
            <p:ph type="sldNum" sz="quarter" idx="5"/>
          </p:nvPr>
        </p:nvSpPr>
        <p:spPr/>
        <p:txBody>
          <a:bodyPr/>
          <a:lstStyle/>
          <a:p>
            <a:fld id="{A2DD1379-AED5-F04E-ACC4-CEE538568314}" type="slidenum">
              <a:rPr lang="en-US" smtClean="0"/>
              <a:t>20</a:t>
            </a:fld>
            <a:endParaRPr lang="en-US"/>
          </a:p>
        </p:txBody>
      </p:sp>
    </p:spTree>
    <p:extLst>
      <p:ext uri="{BB962C8B-B14F-4D97-AF65-F5344CB8AC3E}">
        <p14:creationId xmlns:p14="http://schemas.microsoft.com/office/powerpoint/2010/main" val="25643870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then be building your own tree from real biological sequences, and visualizing the tree using </a:t>
            </a:r>
            <a:r>
              <a:rPr lang="en-US" dirty="0" err="1"/>
              <a:t>iToL</a:t>
            </a:r>
            <a:r>
              <a:rPr lang="en-US" dirty="0"/>
              <a:t>.</a:t>
            </a:r>
          </a:p>
          <a:p>
            <a:r>
              <a:rPr lang="en-US" dirty="0"/>
              <a:t>Again, there’s a formative quiz to make sure you’re on top of everything before…</a:t>
            </a:r>
          </a:p>
        </p:txBody>
      </p:sp>
      <p:sp>
        <p:nvSpPr>
          <p:cNvPr id="4" name="Slide Number Placeholder 3"/>
          <p:cNvSpPr>
            <a:spLocks noGrp="1"/>
          </p:cNvSpPr>
          <p:nvPr>
            <p:ph type="sldNum" sz="quarter" idx="5"/>
          </p:nvPr>
        </p:nvSpPr>
        <p:spPr/>
        <p:txBody>
          <a:bodyPr/>
          <a:lstStyle/>
          <a:p>
            <a:fld id="{A2DD1379-AED5-F04E-ACC4-CEE538568314}" type="slidenum">
              <a:rPr lang="en-US" smtClean="0"/>
              <a:t>21</a:t>
            </a:fld>
            <a:endParaRPr lang="en-US"/>
          </a:p>
        </p:txBody>
      </p:sp>
    </p:spTree>
    <p:extLst>
      <p:ext uri="{BB962C8B-B14F-4D97-AF65-F5344CB8AC3E}">
        <p14:creationId xmlns:p14="http://schemas.microsoft.com/office/powerpoint/2010/main" val="3651099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refine the visualization of your tree to make it more informative, and compare your _gene tree_ (based only on a single gene) to a much more comprehensive _species tree_ (based on many genes) to see how they might differ, and what that might mean.</a:t>
            </a:r>
          </a:p>
        </p:txBody>
      </p:sp>
      <p:sp>
        <p:nvSpPr>
          <p:cNvPr id="4" name="Slide Number Placeholder 3"/>
          <p:cNvSpPr>
            <a:spLocks noGrp="1"/>
          </p:cNvSpPr>
          <p:nvPr>
            <p:ph type="sldNum" sz="quarter" idx="5"/>
          </p:nvPr>
        </p:nvSpPr>
        <p:spPr/>
        <p:txBody>
          <a:bodyPr/>
          <a:lstStyle/>
          <a:p>
            <a:fld id="{A2DD1379-AED5-F04E-ACC4-CEE538568314}" type="slidenum">
              <a:rPr lang="en-US" smtClean="0"/>
              <a:t>22</a:t>
            </a:fld>
            <a:endParaRPr lang="en-US"/>
          </a:p>
        </p:txBody>
      </p:sp>
    </p:spTree>
    <p:extLst>
      <p:ext uri="{BB962C8B-B14F-4D97-AF65-F5344CB8AC3E}">
        <p14:creationId xmlns:p14="http://schemas.microsoft.com/office/powerpoint/2010/main" val="3167043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ever, if you have any questions, please put your hand up and Dr Feeney or I will help you out.</a:t>
            </a:r>
          </a:p>
          <a:p>
            <a:r>
              <a:rPr lang="en-US" dirty="0"/>
              <a:t>But for now, let’s get started on the workshop.</a:t>
            </a:r>
          </a:p>
        </p:txBody>
      </p:sp>
      <p:sp>
        <p:nvSpPr>
          <p:cNvPr id="4" name="Slide Number Placeholder 3"/>
          <p:cNvSpPr>
            <a:spLocks noGrp="1"/>
          </p:cNvSpPr>
          <p:nvPr>
            <p:ph type="sldNum" sz="quarter" idx="5"/>
          </p:nvPr>
        </p:nvSpPr>
        <p:spPr/>
        <p:txBody>
          <a:bodyPr/>
          <a:lstStyle/>
          <a:p>
            <a:fld id="{A2DD1379-AED5-F04E-ACC4-CEE538568314}" type="slidenum">
              <a:rPr lang="en-US" smtClean="0"/>
              <a:t>23</a:t>
            </a:fld>
            <a:endParaRPr lang="en-US"/>
          </a:p>
        </p:txBody>
      </p:sp>
    </p:spTree>
    <p:extLst>
      <p:ext uri="{BB962C8B-B14F-4D97-AF65-F5344CB8AC3E}">
        <p14:creationId xmlns:p14="http://schemas.microsoft.com/office/powerpoint/2010/main" val="3093195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Family trees represent two key concepts: relatedness between individuals, and reproduction to generate new individuals.</a:t>
            </a:r>
          </a:p>
          <a:p>
            <a:r>
              <a:rPr lang="en-US" dirty="0"/>
              <a:t>Each node in the tree represents a person, and is labelled a name.</a:t>
            </a:r>
          </a:p>
          <a:p>
            <a:r>
              <a:rPr lang="en-US" dirty="0"/>
              <a:t>To be fair, biologically-speaking what each node represents is a bag of blood and genes – and it’s the collection of genes we’re typically interested in, as biologists.</a:t>
            </a:r>
          </a:p>
          <a:p>
            <a:r>
              <a:rPr lang="en-US" dirty="0"/>
              <a:t>Donor 14453 is essentially anonymous, but they have a place in the tree.</a:t>
            </a:r>
          </a:p>
          <a:p>
            <a:r>
              <a:rPr lang="en-US" dirty="0"/>
              <a:t>The edges in the tree represent relationships between the people.</a:t>
            </a:r>
          </a:p>
          <a:p>
            <a:r>
              <a:rPr lang="en-US" dirty="0"/>
              <a:t>Horizontal lines show peer relationships “on the same level”, like the siblings Leonardo and Kate, or the unions of John and Susan, or Moonbeam and Chastity.</a:t>
            </a:r>
          </a:p>
          <a:p>
            <a:r>
              <a:rPr lang="en-US" dirty="0"/>
              <a:t>Vertical lines represent relationships between generations: the union of Harold and Marie produced four offspring, that of Megan and Shaun produced two.</a:t>
            </a:r>
          </a:p>
          <a:p>
            <a:endParaRPr lang="en-US" dirty="0"/>
          </a:p>
          <a:p>
            <a:r>
              <a:rPr lang="en-US" dirty="0"/>
              <a:t>Hopefully you can see how this representation resembles a tree – even if upside down.</a:t>
            </a:r>
          </a:p>
          <a:p>
            <a:r>
              <a:rPr lang="en-US" dirty="0"/>
              <a:t>The root (Albert x Maude) is at the top, and the leaves – the most “recent” offspring are towards the bottom of the tree.</a:t>
            </a:r>
          </a:p>
        </p:txBody>
      </p:sp>
      <p:sp>
        <p:nvSpPr>
          <p:cNvPr id="4" name="Slide Number Placeholder 3"/>
          <p:cNvSpPr>
            <a:spLocks noGrp="1"/>
          </p:cNvSpPr>
          <p:nvPr>
            <p:ph type="sldNum" sz="quarter" idx="5"/>
          </p:nvPr>
        </p:nvSpPr>
        <p:spPr/>
        <p:txBody>
          <a:bodyPr/>
          <a:lstStyle/>
          <a:p>
            <a:fld id="{A2DD1379-AED5-F04E-ACC4-CEE538568314}" type="slidenum">
              <a:rPr lang="en-US" smtClean="0"/>
              <a:t>3</a:t>
            </a:fld>
            <a:endParaRPr lang="en-US"/>
          </a:p>
        </p:txBody>
      </p:sp>
    </p:spTree>
    <p:extLst>
      <p:ext uri="{BB962C8B-B14F-4D97-AF65-F5344CB8AC3E}">
        <p14:creationId xmlns:p14="http://schemas.microsoft.com/office/powerpoint/2010/main" val="2992521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Life, and biology, is often more complicated than this, though.</a:t>
            </a:r>
          </a:p>
          <a:p>
            <a:r>
              <a:rPr lang="en-US" dirty="0"/>
              <a:t>Here’s the reconstructed family tree of </a:t>
            </a:r>
            <a:r>
              <a:rPr lang="en-US" dirty="0" err="1"/>
              <a:t>Siddhattha</a:t>
            </a:r>
            <a:r>
              <a:rPr lang="en-US" dirty="0"/>
              <a:t> Gautama, i.e. Buddha, and you can see that – much like many family trees, including my own, there is more of a network of relations between cousins and other relatives than might otherwise be assumed.</a:t>
            </a:r>
          </a:p>
          <a:p>
            <a:r>
              <a:rPr lang="en-US" dirty="0"/>
              <a:t>Family trees, and phylogenetic trees, are _models_ of what is usually more complicated reality.</a:t>
            </a:r>
          </a:p>
          <a:p>
            <a:r>
              <a:rPr lang="en-US" dirty="0"/>
              <a:t>The trees themselves are not the reality.</a:t>
            </a:r>
          </a:p>
          <a:p>
            <a:r>
              <a:rPr lang="en-US" dirty="0"/>
              <a:t>So, with that warning in place…</a:t>
            </a:r>
          </a:p>
        </p:txBody>
      </p:sp>
      <p:sp>
        <p:nvSpPr>
          <p:cNvPr id="4" name="Slide Number Placeholder 3"/>
          <p:cNvSpPr>
            <a:spLocks noGrp="1"/>
          </p:cNvSpPr>
          <p:nvPr>
            <p:ph type="sldNum" sz="quarter" idx="5"/>
          </p:nvPr>
        </p:nvSpPr>
        <p:spPr/>
        <p:txBody>
          <a:bodyPr/>
          <a:lstStyle/>
          <a:p>
            <a:fld id="{A2DD1379-AED5-F04E-ACC4-CEE538568314}" type="slidenum">
              <a:rPr lang="en-US" smtClean="0"/>
              <a:t>4</a:t>
            </a:fld>
            <a:endParaRPr lang="en-US"/>
          </a:p>
        </p:txBody>
      </p:sp>
    </p:spTree>
    <p:extLst>
      <p:ext uri="{BB962C8B-B14F-4D97-AF65-F5344CB8AC3E}">
        <p14:creationId xmlns:p14="http://schemas.microsoft.com/office/powerpoint/2010/main" val="3537819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phylogenetic trees.</a:t>
            </a:r>
          </a:p>
          <a:p>
            <a:r>
              <a:rPr lang="en-US" dirty="0"/>
              <a:t>Phylogenetics, phylogeny, and related words have a Greek origin from phyle, meaning tribe or political subdivision, and </a:t>
            </a:r>
            <a:r>
              <a:rPr lang="en-US" dirty="0" err="1"/>
              <a:t>geneia</a:t>
            </a:r>
            <a:r>
              <a:rPr lang="en-US" dirty="0"/>
              <a:t>, meaning origin.</a:t>
            </a:r>
          </a:p>
          <a:p>
            <a:r>
              <a:rPr lang="en-US" dirty="0"/>
              <a:t>As you might guess from that, phylogeny is a way of dividing up individuals by</a:t>
            </a:r>
          </a:p>
          <a:p>
            <a:r>
              <a:rPr lang="en-US" dirty="0"/>
              <a:t>- Common membership of a group</a:t>
            </a:r>
          </a:p>
          <a:p>
            <a:pPr marL="171450" indent="-171450">
              <a:buFontTx/>
              <a:buChar char="-"/>
            </a:pPr>
            <a:r>
              <a:rPr lang="en-US" dirty="0"/>
              <a:t>The presumed origin of that group</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A2DD1379-AED5-F04E-ACC4-CEE538568314}" type="slidenum">
              <a:rPr lang="en-US" smtClean="0"/>
              <a:t>5</a:t>
            </a:fld>
            <a:endParaRPr lang="en-US"/>
          </a:p>
        </p:txBody>
      </p:sp>
    </p:spTree>
    <p:extLst>
      <p:ext uri="{BB962C8B-B14F-4D97-AF65-F5344CB8AC3E}">
        <p14:creationId xmlns:p14="http://schemas.microsoft.com/office/powerpoint/2010/main" val="2484229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all seen phylogenetic trees I’m sure, but as a recap…</a:t>
            </a:r>
          </a:p>
          <a:p>
            <a:r>
              <a:rPr lang="en-US" dirty="0"/>
              <a:t>Phylogenetic trees generally show speciation – the production of new groups, such as species. </a:t>
            </a:r>
          </a:p>
          <a:p>
            <a:r>
              <a:rPr lang="en-US" dirty="0"/>
              <a:t>They don’t tend to show the complete network of individual family relationships.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Moving down the tree from the common ancestor to the descendants, there is a sequence of splits into two groups at each division.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Phylogenetic trees tend to be _strictly bifurcating_</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represents – approximately - a population of organisms diverging into two distinct groups that no longer exchange genomic material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many ways in which this can come about, but the precise mechanism doesn’t matter: the tree looks the same however the situation arises</a:t>
            </a:r>
          </a:p>
          <a:p>
            <a:endParaRPr lang="en-US" dirty="0"/>
          </a:p>
        </p:txBody>
      </p:sp>
      <p:sp>
        <p:nvSpPr>
          <p:cNvPr id="4" name="Slide Number Placeholder 3"/>
          <p:cNvSpPr>
            <a:spLocks noGrp="1"/>
          </p:cNvSpPr>
          <p:nvPr>
            <p:ph type="sldNum" sz="quarter" idx="5"/>
          </p:nvPr>
        </p:nvSpPr>
        <p:spPr/>
        <p:txBody>
          <a:bodyPr/>
          <a:lstStyle/>
          <a:p>
            <a:fld id="{A2DD1379-AED5-F04E-ACC4-CEE538568314}" type="slidenum">
              <a:rPr lang="en-US" smtClean="0"/>
              <a:t>6</a:t>
            </a:fld>
            <a:endParaRPr lang="en-US"/>
          </a:p>
        </p:txBody>
      </p:sp>
    </p:spTree>
    <p:extLst>
      <p:ext uri="{BB962C8B-B14F-4D97-AF65-F5344CB8AC3E}">
        <p14:creationId xmlns:p14="http://schemas.microsoft.com/office/powerpoint/2010/main" val="331664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Trees are just visual representations of the presumed relationship between organisms.</a:t>
            </a:r>
          </a:p>
          <a:p>
            <a:r>
              <a:rPr lang="en-US" dirty="0"/>
              <a:t>The same relationship can give rise to trees that are superficially different.</a:t>
            </a:r>
          </a:p>
          <a:p>
            <a:r>
              <a:rPr lang="en-US" dirty="0"/>
              <a:t>For example, we can rotate trees – here through 190 and 180 degrees, and we still have the same tree, describing the same relationship.</a:t>
            </a:r>
          </a:p>
          <a:p>
            <a:r>
              <a:rPr lang="en-US" dirty="0"/>
              <a:t>We can change from a rectilinear tree (bifurcations come at right angles) to a sloped or angled tree (bifurcations have this angled split).</a:t>
            </a:r>
          </a:p>
          <a:p>
            <a:endParaRPr lang="en-US" dirty="0"/>
          </a:p>
          <a:p>
            <a:r>
              <a:rPr lang="en-US" dirty="0"/>
              <a:t>But you can see that the order of branching from the root to the leaves is the same in all cases.</a:t>
            </a:r>
          </a:p>
          <a:p>
            <a:r>
              <a:rPr lang="en-US" dirty="0"/>
              <a:t>The clouded leopard splits off first, then the snow leopard, then the leopard, and so on.</a:t>
            </a:r>
          </a:p>
          <a:p>
            <a:r>
              <a:rPr lang="en-US" dirty="0"/>
              <a:t>The tiger and jaguar are the last to split, or _diverge_.</a:t>
            </a:r>
          </a:p>
          <a:p>
            <a:endParaRPr lang="en-US" dirty="0"/>
          </a:p>
          <a:p>
            <a:r>
              <a:rPr lang="en-US" dirty="0"/>
              <a:t>This branching order is called the _topology_, and is what represents the relationships between each species in the tree.</a:t>
            </a:r>
          </a:p>
        </p:txBody>
      </p:sp>
      <p:sp>
        <p:nvSpPr>
          <p:cNvPr id="4" name="Slide Number Placeholder 3"/>
          <p:cNvSpPr>
            <a:spLocks noGrp="1"/>
          </p:cNvSpPr>
          <p:nvPr>
            <p:ph type="sldNum" sz="quarter" idx="5"/>
          </p:nvPr>
        </p:nvSpPr>
        <p:spPr/>
        <p:txBody>
          <a:bodyPr/>
          <a:lstStyle/>
          <a:p>
            <a:fld id="{A2DD1379-AED5-F04E-ACC4-CEE538568314}" type="slidenum">
              <a:rPr lang="en-US" smtClean="0"/>
              <a:t>7</a:t>
            </a:fld>
            <a:endParaRPr lang="en-US"/>
          </a:p>
        </p:txBody>
      </p:sp>
    </p:spTree>
    <p:extLst>
      <p:ext uri="{BB962C8B-B14F-4D97-AF65-F5344CB8AC3E}">
        <p14:creationId xmlns:p14="http://schemas.microsoft.com/office/powerpoint/2010/main" val="1776786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interpret the tree as, in a way, representing the ancestors of each species, and the history of how the species arose.</a:t>
            </a:r>
          </a:p>
          <a:p>
            <a:endParaRPr lang="en-US" dirty="0"/>
          </a:p>
          <a:p>
            <a:r>
              <a:rPr lang="en-US" dirty="0"/>
              <a:t>Each point leading from the leopard leaf of the tree to where it meets the rest of the tree represents an ancestor of the modern-day leopard that is not shared by any of the other species in the tree.</a:t>
            </a:r>
          </a:p>
          <a:p>
            <a:r>
              <a:rPr lang="en-US" dirty="0"/>
              <a:t>The bright green line here then, represents the unique evolutionary history of the clouded leopard – no other species in the tree shares any of this.</a:t>
            </a:r>
          </a:p>
          <a:p>
            <a:endParaRPr lang="en-US" dirty="0"/>
          </a:p>
          <a:p>
            <a:r>
              <a:rPr lang="en-US" dirty="0"/>
              <a:t>The other point indicated, on a section of tree between the leopard and snow leopard, represents something that was ancestral to all leopards, lions, tigers, and jaguars – a _common ancestor_ of all four species.</a:t>
            </a:r>
          </a:p>
          <a:p>
            <a:r>
              <a:rPr lang="en-US" dirty="0"/>
              <a:t>It arose _after_ snow leopards split from the group, so this ancestor is not an ancestor of the snow leopard.</a:t>
            </a:r>
          </a:p>
          <a:p>
            <a:r>
              <a:rPr lang="en-US" dirty="0"/>
              <a:t>The dark green line between lion and tiger, similarly, represents the common, shared evolutionary history of only the tiger and jaguar, but not the lion.</a:t>
            </a:r>
          </a:p>
        </p:txBody>
      </p:sp>
      <p:sp>
        <p:nvSpPr>
          <p:cNvPr id="4" name="Slide Number Placeholder 3"/>
          <p:cNvSpPr>
            <a:spLocks noGrp="1"/>
          </p:cNvSpPr>
          <p:nvPr>
            <p:ph type="sldNum" sz="quarter" idx="5"/>
          </p:nvPr>
        </p:nvSpPr>
        <p:spPr/>
        <p:txBody>
          <a:bodyPr/>
          <a:lstStyle/>
          <a:p>
            <a:fld id="{A2DD1379-AED5-F04E-ACC4-CEE538568314}" type="slidenum">
              <a:rPr lang="en-US" smtClean="0"/>
              <a:t>8</a:t>
            </a:fld>
            <a:endParaRPr lang="en-US"/>
          </a:p>
        </p:txBody>
      </p:sp>
    </p:spTree>
    <p:extLst>
      <p:ext uri="{BB962C8B-B14F-4D97-AF65-F5344CB8AC3E}">
        <p14:creationId xmlns:p14="http://schemas.microsoft.com/office/powerpoint/2010/main" val="4210704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way, phylogeny lets us travel through time.</a:t>
            </a:r>
          </a:p>
          <a:p>
            <a:endParaRPr lang="en-US" dirty="0"/>
          </a:p>
          <a:p>
            <a:r>
              <a:rPr lang="en-US" dirty="0"/>
              <a:t>Today, we see the species that are around us – here species B, D, and E.</a:t>
            </a:r>
          </a:p>
          <a:p>
            <a:r>
              <a:rPr lang="en-US" dirty="0"/>
              <a:t>The ancestral organisms giving rise to these species are no more. We might find fossils in some cases, but generally the evidence we have is genomic, and comprised entirely of sequence data that we must </a:t>
            </a:r>
            <a:r>
              <a:rPr lang="en-US" dirty="0" err="1"/>
              <a:t>analyse</a:t>
            </a:r>
            <a:r>
              <a:rPr lang="en-US" dirty="0"/>
              <a:t> using bioinformatics.</a:t>
            </a:r>
          </a:p>
          <a:p>
            <a:endParaRPr lang="en-US" dirty="0"/>
          </a:p>
          <a:p>
            <a:r>
              <a:rPr lang="en-US" dirty="0"/>
              <a:t>This is what allows us to reconstruct trees like this one on the right, which suggests that 5mn years ago species D and E shared a common ancestor (species C) that they didn’t share with species B.</a:t>
            </a:r>
          </a:p>
          <a:p>
            <a:r>
              <a:rPr lang="en-US" dirty="0"/>
              <a:t>Going further back in the tree, we can see that it suggests all three species shared a common ancestor 10mn years ago – species A.</a:t>
            </a:r>
          </a:p>
          <a:p>
            <a:endParaRPr lang="en-US" dirty="0"/>
          </a:p>
          <a:p>
            <a:r>
              <a:rPr lang="en-US" dirty="0"/>
              <a:t>If we did a good job making our tree, maybe this truly represents a biological reality, where the red spotted lizard diverged into two species: blue spotted and red striped lizards, and the red striped lizard became blue striped, and black lizards.</a:t>
            </a:r>
          </a:p>
          <a:p>
            <a:r>
              <a:rPr lang="en-US" dirty="0"/>
              <a:t>We can’t usually know for certain.</a:t>
            </a:r>
          </a:p>
          <a:p>
            <a:r>
              <a:rPr lang="en-US" dirty="0"/>
              <a:t>Trees are typically models we build on the basis of things we know _now_ - we’re trying to see into the past, but the picture can be unclear.</a:t>
            </a:r>
          </a:p>
          <a:p>
            <a:endParaRPr lang="en-US" dirty="0"/>
          </a:p>
          <a:p>
            <a:endParaRPr lang="en-US" dirty="0"/>
          </a:p>
        </p:txBody>
      </p:sp>
      <p:sp>
        <p:nvSpPr>
          <p:cNvPr id="4" name="Slide Number Placeholder 3"/>
          <p:cNvSpPr>
            <a:spLocks noGrp="1"/>
          </p:cNvSpPr>
          <p:nvPr>
            <p:ph type="sldNum" sz="quarter" idx="5"/>
          </p:nvPr>
        </p:nvSpPr>
        <p:spPr/>
        <p:txBody>
          <a:bodyPr/>
          <a:lstStyle/>
          <a:p>
            <a:fld id="{A2DD1379-AED5-F04E-ACC4-CEE538568314}" type="slidenum">
              <a:rPr lang="en-US" smtClean="0"/>
              <a:t>9</a:t>
            </a:fld>
            <a:endParaRPr lang="en-US"/>
          </a:p>
        </p:txBody>
      </p:sp>
    </p:spTree>
    <p:extLst>
      <p:ext uri="{BB962C8B-B14F-4D97-AF65-F5344CB8AC3E}">
        <p14:creationId xmlns:p14="http://schemas.microsoft.com/office/powerpoint/2010/main" val="79618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FA68E-BFD6-81ED-8D6D-CA5291F3DE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01A8EFB-CEE7-D6D3-B991-340F25CE59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0D44AAE-C7B9-F71D-480F-027CD6BD7765}"/>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6CF6DA27-5AB5-11F6-E2C3-3DAC011586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E9310A-AA67-82F0-23D3-FA46D01ADD9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3770153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C1F47-8865-5569-CD57-61A1417E2AF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EF6CE4-6CEB-0707-2BD4-8CD607A54AA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492E9F-CD32-411F-7B5C-640F66430651}"/>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759D5F48-6A0E-36D4-438F-8DEE678C19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0BA1AA-3190-8D32-C646-8EC8284CA526}"/>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2368698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877F98-665D-8161-DF46-EDF732C0EA5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39E9B2-38ED-A8B3-5256-C5E6A2FC903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C1939D-2E6A-A378-21E1-2E0EDE90C352}"/>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D30DFCE1-B460-AC50-F5C4-E43362830F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A44C96-9C22-63A7-BB1C-A6BF9899256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1929638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E875F-D89D-B9BD-A974-431A3D2622C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B9E2606-3419-885E-9BB8-02000CD4906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D4FA9B-323E-2DDF-EDE9-006C03EBBE4F}"/>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70BC8134-0B38-E8B2-7B47-09516EF99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DADCEC-7151-230D-D041-2A608CAF4B4D}"/>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4017703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C1430-E10E-5D11-3983-EB9D131C8CC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760F74B-87F8-1A2D-1BB4-04A0403F7F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4D5EE70-A83E-03C5-F528-4A9694335AAD}"/>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D890E3D9-750D-1D9B-81C7-031127E34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B7F50E-8E65-B037-70E7-0C4C5BB3211E}"/>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102872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680EB-8014-0F14-C137-A36BDDD927F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C00981A-1DD3-65A1-4459-C2D87E31C23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FBD2A84-0CF8-671E-FB38-6E3EF868042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16779D4-620F-7970-3734-70F80D8EDFDB}"/>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6" name="Footer Placeholder 5">
            <a:extLst>
              <a:ext uri="{FF2B5EF4-FFF2-40B4-BE49-F238E27FC236}">
                <a16:creationId xmlns:a16="http://schemas.microsoft.com/office/drawing/2014/main" id="{D7204109-0B60-0420-89B8-C6A12500BA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9D94CB-21C5-D60D-C139-6CBD66B12C48}"/>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873023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CF83C-F6DF-3330-217B-8BA611A5126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EB8B5F3-B1F4-355E-2ABE-C94065953B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6B27489-B060-BAF7-0C0C-CD42A70E5A6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B7F39B7-5518-4C37-F8D9-7FBB6F3793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2B9AF4D-A82A-5982-747B-F343804EDF3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3F6253F-E620-459B-C3AE-071816A3A09F}"/>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8" name="Footer Placeholder 7">
            <a:extLst>
              <a:ext uri="{FF2B5EF4-FFF2-40B4-BE49-F238E27FC236}">
                <a16:creationId xmlns:a16="http://schemas.microsoft.com/office/drawing/2014/main" id="{0FFB7D51-E3F9-895F-7B29-8766837B5F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8372EB2-7D3B-771E-6D60-9FD0229ACD5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623415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24B7-8E2A-A334-98C6-1AACA083C13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D4D673E-90A8-D58D-AEE9-8A81698BF9F0}"/>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4" name="Footer Placeholder 3">
            <a:extLst>
              <a:ext uri="{FF2B5EF4-FFF2-40B4-BE49-F238E27FC236}">
                <a16:creationId xmlns:a16="http://schemas.microsoft.com/office/drawing/2014/main" id="{1E56BB90-4D94-2249-DDD1-5903A67E90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92DD4F-0724-D3B5-8124-519148839731}"/>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96331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E45DAD-E5F6-D261-B48F-B0DB4BD41941}"/>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3" name="Footer Placeholder 2">
            <a:extLst>
              <a:ext uri="{FF2B5EF4-FFF2-40B4-BE49-F238E27FC236}">
                <a16:creationId xmlns:a16="http://schemas.microsoft.com/office/drawing/2014/main" id="{E70F73C4-6486-9979-7CCC-D141435855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68D626-4711-68D7-3C1D-B391FB68EF3B}"/>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3527077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FB912-56B1-7AC3-181E-640E5FA28C1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348FB46-BD29-82B4-CA4F-FE34E22991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D9BDE28-12E4-B458-1280-EAA942926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ED9612-8F7B-E061-A190-BDB7E2439057}"/>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6" name="Footer Placeholder 5">
            <a:extLst>
              <a:ext uri="{FF2B5EF4-FFF2-40B4-BE49-F238E27FC236}">
                <a16:creationId xmlns:a16="http://schemas.microsoft.com/office/drawing/2014/main" id="{97893359-1A8A-8083-8132-591606C33E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8FADCA-7C25-E7FF-FA7C-36363842DD1F}"/>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619576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CFEAB-A891-3D29-2305-82F219E8131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C9CE8E2-572D-C97D-5A66-949E4637AD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2169FE3F-4545-C1ED-3A10-33044481D8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5EC29C7-409C-FE2F-076D-1560B5ABA5B4}"/>
              </a:ext>
            </a:extLst>
          </p:cNvPr>
          <p:cNvSpPr>
            <a:spLocks noGrp="1"/>
          </p:cNvSpPr>
          <p:nvPr>
            <p:ph type="dt" sz="half" idx="10"/>
          </p:nvPr>
        </p:nvSpPr>
        <p:spPr/>
        <p:txBody>
          <a:bodyPr/>
          <a:lstStyle/>
          <a:p>
            <a:fld id="{E27B6AC8-1E6D-0C4D-A63A-10A71B03FCBE}" type="datetimeFigureOut">
              <a:rPr lang="en-US" smtClean="0"/>
              <a:t>3/25/25</a:t>
            </a:fld>
            <a:endParaRPr lang="en-US"/>
          </a:p>
        </p:txBody>
      </p:sp>
      <p:sp>
        <p:nvSpPr>
          <p:cNvPr id="6" name="Footer Placeholder 5">
            <a:extLst>
              <a:ext uri="{FF2B5EF4-FFF2-40B4-BE49-F238E27FC236}">
                <a16:creationId xmlns:a16="http://schemas.microsoft.com/office/drawing/2014/main" id="{BD8280EF-37D2-624F-41F7-84915BC649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8318A0-83C6-EF62-61E1-04102EA26C9E}"/>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2909566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F9A34BE-1116-B7D7-A9C6-37C4C18463E6}"/>
              </a:ext>
            </a:extLst>
          </p:cNvPr>
          <p:cNvPicPr>
            <a:picLocks noChangeAspect="1"/>
          </p:cNvPicPr>
          <p:nvPr userDrawn="1"/>
        </p:nvPicPr>
        <p:blipFill>
          <a:blip r:embed="rId13"/>
          <a:stretch>
            <a:fillRect/>
          </a:stretch>
        </p:blipFill>
        <p:spPr>
          <a:xfrm>
            <a:off x="10291579" y="0"/>
            <a:ext cx="1472898" cy="1656883"/>
          </a:xfrm>
          <a:prstGeom prst="rect">
            <a:avLst/>
          </a:prstGeom>
        </p:spPr>
      </p:pic>
      <p:sp>
        <p:nvSpPr>
          <p:cNvPr id="2" name="Title Placeholder 1">
            <a:extLst>
              <a:ext uri="{FF2B5EF4-FFF2-40B4-BE49-F238E27FC236}">
                <a16:creationId xmlns:a16="http://schemas.microsoft.com/office/drawing/2014/main" id="{A6F776DE-389D-8F8C-ACDB-E1433A28B5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2941C5-0F0E-DAFE-E627-C046C10E6D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037A1D-76FC-561B-F5BA-B57FADF982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B6AC8-1E6D-0C4D-A63A-10A71B03FCBE}" type="datetimeFigureOut">
              <a:rPr lang="en-US" smtClean="0"/>
              <a:t>3/25/25</a:t>
            </a:fld>
            <a:endParaRPr lang="en-US"/>
          </a:p>
        </p:txBody>
      </p:sp>
      <p:sp>
        <p:nvSpPr>
          <p:cNvPr id="5" name="Footer Placeholder 4">
            <a:extLst>
              <a:ext uri="{FF2B5EF4-FFF2-40B4-BE49-F238E27FC236}">
                <a16:creationId xmlns:a16="http://schemas.microsoft.com/office/drawing/2014/main" id="{52255726-BA4E-FC0D-E9E4-B4A0E4B225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5F0089-45B6-E923-EAA7-BF8FA0BB0D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197602-1E4B-FF4E-8C81-10CB27122C81}" type="slidenum">
              <a:rPr lang="en-US" smtClean="0"/>
              <a:t>‹#›</a:t>
            </a:fld>
            <a:endParaRPr lang="en-US"/>
          </a:p>
        </p:txBody>
      </p:sp>
    </p:spTree>
    <p:extLst>
      <p:ext uri="{BB962C8B-B14F-4D97-AF65-F5344CB8AC3E}">
        <p14:creationId xmlns:p14="http://schemas.microsoft.com/office/powerpoint/2010/main" val="3731272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hyperlink" Target="https://doi.org/10.1007/s12052-010-0273-6"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sipbs-compbiol.github.io/BM214-Workshop-2/pairwise.html"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sipbs-compbiol.github.io/BM329_Block_B_Workshop/upgma.html"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ozlov/raxml-ng"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revbayes.github.io/"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itol.embl.de/"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itol.embl.de/"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www.uniprot.org/" TargetMode="External"/><Relationship Id="rId7"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hyperlink" Target="https://itol.embl.de/" TargetMode="External"/><Relationship Id="rId5" Type="http://schemas.openxmlformats.org/officeDocument/2006/relationships/hyperlink" Target="https://www.ebi.ac.uk/jdispatcher/phylogeny/simple_phylogeny" TargetMode="External"/><Relationship Id="rId4" Type="http://schemas.openxmlformats.org/officeDocument/2006/relationships/hyperlink" Target="https://www.ebi.ac.uk/jdispatcher/msa/muscl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itol.embl.de/"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hyperlink" Target="https://doi.org/10.1128/AEM.01583-21" TargetMode="External"/><Relationship Id="rId4" Type="http://schemas.openxmlformats.org/officeDocument/2006/relationships/image" Target="../media/image21.jpg"/></Relationships>
</file>

<file path=ppt/slides/_rels/slide23.xml.rels><?xml version="1.0" encoding="UTF-8" standalone="yes"?>
<Relationships xmlns="http://schemas.openxmlformats.org/package/2006/relationships"><Relationship Id="rId8" Type="http://schemas.openxmlformats.org/officeDocument/2006/relationships/hyperlink" Target="https://classes.myplace.strath.ac.uk/mod/quiz/view.php?id=1962372" TargetMode="External"/><Relationship Id="rId3" Type="http://schemas.openxmlformats.org/officeDocument/2006/relationships/hyperlink" Target="https://classes.myplace.strath.ac.uk/course/view.php?id=21574" TargetMode="External"/><Relationship Id="rId7" Type="http://schemas.openxmlformats.org/officeDocument/2006/relationships/hyperlink" Target="https://classes.myplace.strath.ac.uk/mod/quiz/view.php?id=1962375"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classes.myplace.strath.ac.uk/mod/quiz/view.php?id=1962380" TargetMode="External"/><Relationship Id="rId5" Type="http://schemas.openxmlformats.org/officeDocument/2006/relationships/hyperlink" Target="https://classes.myplace.strath.ac.uk/mod/quiz/view.php?id=1962381" TargetMode="External"/><Relationship Id="rId4" Type="http://schemas.openxmlformats.org/officeDocument/2006/relationships/hyperlink" Target="https://classes.myplace.strath.ac.uk/mod/url/view.php?id=1962371"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doi.org/10.1007/s12052-010-0273-6"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doi.org/10.1007/s12052-010-0273-6"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hyperlink" Target="https://doi.org/10.1007/s12052-010-0273-6"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hyperlink" Target="https://doi.org/10.1007/s12052-010-0273-6"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doi.org/10.1007/s12052-010-0273-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01A9C-D0B6-878A-4BEC-438DE3E64C0B}"/>
              </a:ext>
            </a:extLst>
          </p:cNvPr>
          <p:cNvSpPr>
            <a:spLocks noGrp="1"/>
          </p:cNvSpPr>
          <p:nvPr>
            <p:ph type="ctrTitle"/>
          </p:nvPr>
        </p:nvSpPr>
        <p:spPr/>
        <p:txBody>
          <a:bodyPr>
            <a:normAutofit/>
          </a:bodyPr>
          <a:lstStyle/>
          <a:p>
            <a:r>
              <a:rPr lang="en-US" sz="4800" dirty="0"/>
              <a:t>BM211 Introduction to Microbiology</a:t>
            </a:r>
            <a:br>
              <a:rPr lang="en-US" sz="4800" dirty="0"/>
            </a:br>
            <a:r>
              <a:rPr lang="en-US" sz="4400" dirty="0"/>
              <a:t>Workshop 5: Phylogenetic Trees</a:t>
            </a:r>
            <a:endParaRPr lang="en-US" sz="4800" dirty="0"/>
          </a:p>
        </p:txBody>
      </p:sp>
      <p:sp>
        <p:nvSpPr>
          <p:cNvPr id="3" name="Subtitle 2">
            <a:extLst>
              <a:ext uri="{FF2B5EF4-FFF2-40B4-BE49-F238E27FC236}">
                <a16:creationId xmlns:a16="http://schemas.microsoft.com/office/drawing/2014/main" id="{761068F3-AE61-03F1-D83F-CA7A14E04DB5}"/>
              </a:ext>
            </a:extLst>
          </p:cNvPr>
          <p:cNvSpPr>
            <a:spLocks noGrp="1"/>
          </p:cNvSpPr>
          <p:nvPr>
            <p:ph type="subTitle" idx="1"/>
          </p:nvPr>
        </p:nvSpPr>
        <p:spPr/>
        <p:txBody>
          <a:bodyPr/>
          <a:lstStyle/>
          <a:p>
            <a:r>
              <a:rPr lang="en-US" dirty="0"/>
              <a:t>Dr Leighton Pritchard and Dr Morgan Feeney</a:t>
            </a:r>
          </a:p>
        </p:txBody>
      </p:sp>
    </p:spTree>
    <p:extLst>
      <p:ext uri="{BB962C8B-B14F-4D97-AF65-F5344CB8AC3E}">
        <p14:creationId xmlns:p14="http://schemas.microsoft.com/office/powerpoint/2010/main" val="1953661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E2663-164D-09AC-867D-3A6477E76DB8}"/>
              </a:ext>
            </a:extLst>
          </p:cNvPr>
          <p:cNvSpPr>
            <a:spLocks noGrp="1"/>
          </p:cNvSpPr>
          <p:nvPr>
            <p:ph type="title"/>
          </p:nvPr>
        </p:nvSpPr>
        <p:spPr/>
        <p:txBody>
          <a:bodyPr/>
          <a:lstStyle/>
          <a:p>
            <a:r>
              <a:rPr lang="en-US" dirty="0"/>
              <a:t>Trees represent shared properties</a:t>
            </a:r>
          </a:p>
        </p:txBody>
      </p:sp>
      <p:pic>
        <p:nvPicPr>
          <p:cNvPr id="5" name="Content Placeholder 4" descr="A diagram of a cat&#10;&#10;Description automatically generated">
            <a:extLst>
              <a:ext uri="{FF2B5EF4-FFF2-40B4-BE49-F238E27FC236}">
                <a16:creationId xmlns:a16="http://schemas.microsoft.com/office/drawing/2014/main" id="{A6F97E58-C5F1-9416-18DC-4618C5FEC4E6}"/>
              </a:ext>
            </a:extLst>
          </p:cNvPr>
          <p:cNvPicPr>
            <a:picLocks noGrp="1" noChangeAspect="1"/>
          </p:cNvPicPr>
          <p:nvPr>
            <p:ph idx="1"/>
          </p:nvPr>
        </p:nvPicPr>
        <p:blipFill>
          <a:blip r:embed="rId3"/>
          <a:stretch>
            <a:fillRect/>
          </a:stretch>
        </p:blipFill>
        <p:spPr>
          <a:xfrm>
            <a:off x="2154855" y="1346422"/>
            <a:ext cx="7662913" cy="5336567"/>
          </a:xfrm>
        </p:spPr>
      </p:pic>
      <p:sp>
        <p:nvSpPr>
          <p:cNvPr id="6" name="TextBox 5">
            <a:extLst>
              <a:ext uri="{FF2B5EF4-FFF2-40B4-BE49-F238E27FC236}">
                <a16:creationId xmlns:a16="http://schemas.microsoft.com/office/drawing/2014/main" id="{4777CF90-A0E0-CDC7-7CD2-7104E0E0BA1C}"/>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4">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pic>
        <p:nvPicPr>
          <p:cNvPr id="8" name="Picture 7" descr="A cartoon of a person carrying a group of cartoon characters&#10;&#10;Description automatically generated">
            <a:extLst>
              <a:ext uri="{FF2B5EF4-FFF2-40B4-BE49-F238E27FC236}">
                <a16:creationId xmlns:a16="http://schemas.microsoft.com/office/drawing/2014/main" id="{2AC8B26E-B871-B7BD-C2E7-9D3FA073376A}"/>
              </a:ext>
            </a:extLst>
          </p:cNvPr>
          <p:cNvPicPr>
            <a:picLocks noChangeAspect="1"/>
          </p:cNvPicPr>
          <p:nvPr/>
        </p:nvPicPr>
        <p:blipFill>
          <a:blip r:embed="rId5"/>
          <a:stretch>
            <a:fillRect/>
          </a:stretch>
        </p:blipFill>
        <p:spPr>
          <a:xfrm>
            <a:off x="7241406" y="1414914"/>
            <a:ext cx="2685448" cy="2014086"/>
          </a:xfrm>
          <a:prstGeom prst="rect">
            <a:avLst/>
          </a:prstGeom>
        </p:spPr>
      </p:pic>
      <p:pic>
        <p:nvPicPr>
          <p:cNvPr id="10" name="Picture 9" descr="A cartoon cat sitting on a computer&#10;&#10;Description automatically generated">
            <a:extLst>
              <a:ext uri="{FF2B5EF4-FFF2-40B4-BE49-F238E27FC236}">
                <a16:creationId xmlns:a16="http://schemas.microsoft.com/office/drawing/2014/main" id="{33899829-EB3B-E3F4-FE32-8D6797BAAE9F}"/>
              </a:ext>
            </a:extLst>
          </p:cNvPr>
          <p:cNvPicPr>
            <a:picLocks noChangeAspect="1"/>
          </p:cNvPicPr>
          <p:nvPr/>
        </p:nvPicPr>
        <p:blipFill>
          <a:blip r:embed="rId6"/>
          <a:stretch>
            <a:fillRect/>
          </a:stretch>
        </p:blipFill>
        <p:spPr>
          <a:xfrm>
            <a:off x="4950595" y="1414913"/>
            <a:ext cx="2006967" cy="2006967"/>
          </a:xfrm>
          <a:prstGeom prst="rect">
            <a:avLst/>
          </a:prstGeom>
        </p:spPr>
      </p:pic>
      <p:sp>
        <p:nvSpPr>
          <p:cNvPr id="11" name="TextBox 10">
            <a:extLst>
              <a:ext uri="{FF2B5EF4-FFF2-40B4-BE49-F238E27FC236}">
                <a16:creationId xmlns:a16="http://schemas.microsoft.com/office/drawing/2014/main" id="{49353C04-D5DF-580F-5220-1F4BB745EAE1}"/>
              </a:ext>
            </a:extLst>
          </p:cNvPr>
          <p:cNvSpPr txBox="1"/>
          <p:nvPr/>
        </p:nvSpPr>
        <p:spPr>
          <a:xfrm>
            <a:off x="7959502" y="3086236"/>
            <a:ext cx="856325" cy="369332"/>
          </a:xfrm>
          <a:prstGeom prst="rect">
            <a:avLst/>
          </a:prstGeom>
          <a:solidFill>
            <a:schemeClr val="accent4">
              <a:lumMod val="75000"/>
            </a:schemeClr>
          </a:solidFill>
        </p:spPr>
        <p:txBody>
          <a:bodyPr wrap="none" rtlCol="0">
            <a:spAutoFit/>
          </a:bodyPr>
          <a:lstStyle/>
          <a:p>
            <a:r>
              <a:rPr lang="en-US" b="1" dirty="0">
                <a:solidFill>
                  <a:schemeClr val="bg1"/>
                </a:solidFill>
              </a:rPr>
              <a:t>human</a:t>
            </a:r>
          </a:p>
        </p:txBody>
      </p:sp>
      <p:sp>
        <p:nvSpPr>
          <p:cNvPr id="12" name="TextBox 11">
            <a:extLst>
              <a:ext uri="{FF2B5EF4-FFF2-40B4-BE49-F238E27FC236}">
                <a16:creationId xmlns:a16="http://schemas.microsoft.com/office/drawing/2014/main" id="{F06A9798-E3CB-6DAA-A4D3-CEFCA507D798}"/>
              </a:ext>
            </a:extLst>
          </p:cNvPr>
          <p:cNvSpPr txBox="1"/>
          <p:nvPr/>
        </p:nvSpPr>
        <p:spPr>
          <a:xfrm>
            <a:off x="5819453" y="3044243"/>
            <a:ext cx="471347" cy="369332"/>
          </a:xfrm>
          <a:prstGeom prst="rect">
            <a:avLst/>
          </a:prstGeom>
          <a:solidFill>
            <a:schemeClr val="accent6">
              <a:lumMod val="75000"/>
            </a:schemeClr>
          </a:solidFill>
        </p:spPr>
        <p:txBody>
          <a:bodyPr wrap="none" rtlCol="0">
            <a:spAutoFit/>
          </a:bodyPr>
          <a:lstStyle/>
          <a:p>
            <a:r>
              <a:rPr lang="en-US" b="1" dirty="0">
                <a:solidFill>
                  <a:schemeClr val="bg1"/>
                </a:solidFill>
              </a:rPr>
              <a:t>cat</a:t>
            </a:r>
          </a:p>
        </p:txBody>
      </p:sp>
      <p:pic>
        <p:nvPicPr>
          <p:cNvPr id="14" name="Picture 13" descr="A cartoon butterfly sitting at a desk with a computer&#10;&#10;Description automatically generated">
            <a:extLst>
              <a:ext uri="{FF2B5EF4-FFF2-40B4-BE49-F238E27FC236}">
                <a16:creationId xmlns:a16="http://schemas.microsoft.com/office/drawing/2014/main" id="{7734ECC8-08D2-0900-B203-1B04A4A0CA1F}"/>
              </a:ext>
            </a:extLst>
          </p:cNvPr>
          <p:cNvPicPr>
            <a:picLocks noChangeAspect="1"/>
          </p:cNvPicPr>
          <p:nvPr/>
        </p:nvPicPr>
        <p:blipFill>
          <a:blip r:embed="rId7"/>
          <a:stretch>
            <a:fillRect/>
          </a:stretch>
        </p:blipFill>
        <p:spPr>
          <a:xfrm>
            <a:off x="2684914" y="1322970"/>
            <a:ext cx="2132598" cy="2132598"/>
          </a:xfrm>
          <a:prstGeom prst="rect">
            <a:avLst/>
          </a:prstGeom>
        </p:spPr>
      </p:pic>
      <p:sp>
        <p:nvSpPr>
          <p:cNvPr id="15" name="TextBox 14">
            <a:extLst>
              <a:ext uri="{FF2B5EF4-FFF2-40B4-BE49-F238E27FC236}">
                <a16:creationId xmlns:a16="http://schemas.microsoft.com/office/drawing/2014/main" id="{BB2F730D-B5CB-B535-69E9-B056882E8D15}"/>
              </a:ext>
            </a:extLst>
          </p:cNvPr>
          <p:cNvSpPr txBox="1"/>
          <p:nvPr/>
        </p:nvSpPr>
        <p:spPr>
          <a:xfrm>
            <a:off x="3240047" y="3109688"/>
            <a:ext cx="1022331" cy="369332"/>
          </a:xfrm>
          <a:prstGeom prst="rect">
            <a:avLst/>
          </a:prstGeom>
          <a:solidFill>
            <a:srgbClr val="7030A0"/>
          </a:solidFill>
        </p:spPr>
        <p:txBody>
          <a:bodyPr wrap="none" rtlCol="0">
            <a:spAutoFit/>
          </a:bodyPr>
          <a:lstStyle/>
          <a:p>
            <a:r>
              <a:rPr lang="en-US" b="1" dirty="0">
                <a:solidFill>
                  <a:schemeClr val="bg1"/>
                </a:solidFill>
              </a:rPr>
              <a:t>butterfly</a:t>
            </a:r>
          </a:p>
        </p:txBody>
      </p:sp>
      <p:sp>
        <p:nvSpPr>
          <p:cNvPr id="16" name="TextBox 15">
            <a:extLst>
              <a:ext uri="{FF2B5EF4-FFF2-40B4-BE49-F238E27FC236}">
                <a16:creationId xmlns:a16="http://schemas.microsoft.com/office/drawing/2014/main" id="{11A69705-F4A6-C746-7BD4-507842CC00FF}"/>
              </a:ext>
            </a:extLst>
          </p:cNvPr>
          <p:cNvSpPr txBox="1"/>
          <p:nvPr/>
        </p:nvSpPr>
        <p:spPr>
          <a:xfrm>
            <a:off x="1844113" y="3773298"/>
            <a:ext cx="2285121" cy="369332"/>
          </a:xfrm>
          <a:prstGeom prst="rect">
            <a:avLst/>
          </a:prstGeom>
          <a:solidFill>
            <a:srgbClr val="7030A0"/>
          </a:solidFill>
        </p:spPr>
        <p:txBody>
          <a:bodyPr wrap="square" rtlCol="0">
            <a:spAutoFit/>
          </a:bodyPr>
          <a:lstStyle/>
          <a:p>
            <a:r>
              <a:rPr lang="en-US" b="1" dirty="0">
                <a:solidFill>
                  <a:schemeClr val="bg1"/>
                </a:solidFill>
              </a:rPr>
              <a:t>chitinous exoskeleton</a:t>
            </a:r>
          </a:p>
        </p:txBody>
      </p:sp>
      <p:sp>
        <p:nvSpPr>
          <p:cNvPr id="17" name="TextBox 16">
            <a:extLst>
              <a:ext uri="{FF2B5EF4-FFF2-40B4-BE49-F238E27FC236}">
                <a16:creationId xmlns:a16="http://schemas.microsoft.com/office/drawing/2014/main" id="{356D0CB6-D745-C10F-8A56-52B08259A5BC}"/>
              </a:ext>
            </a:extLst>
          </p:cNvPr>
          <p:cNvSpPr txBox="1"/>
          <p:nvPr/>
        </p:nvSpPr>
        <p:spPr>
          <a:xfrm>
            <a:off x="6816941" y="5073754"/>
            <a:ext cx="1826545" cy="369332"/>
          </a:xfrm>
          <a:prstGeom prst="rect">
            <a:avLst/>
          </a:prstGeom>
          <a:solidFill>
            <a:schemeClr val="accent6">
              <a:lumMod val="75000"/>
            </a:schemeClr>
          </a:solidFill>
        </p:spPr>
        <p:txBody>
          <a:bodyPr wrap="square" rtlCol="0">
            <a:spAutoFit/>
          </a:bodyPr>
          <a:lstStyle/>
          <a:p>
            <a:r>
              <a:rPr lang="en-US" b="1" dirty="0">
                <a:solidFill>
                  <a:srgbClr val="FFFF00"/>
                </a:solidFill>
              </a:rPr>
              <a:t>backbone/spine</a:t>
            </a:r>
          </a:p>
        </p:txBody>
      </p:sp>
      <p:sp>
        <p:nvSpPr>
          <p:cNvPr id="18" name="TextBox 17">
            <a:extLst>
              <a:ext uri="{FF2B5EF4-FFF2-40B4-BE49-F238E27FC236}">
                <a16:creationId xmlns:a16="http://schemas.microsoft.com/office/drawing/2014/main" id="{AC7D58A8-BA91-0733-2235-3112D93E0644}"/>
              </a:ext>
            </a:extLst>
          </p:cNvPr>
          <p:cNvSpPr txBox="1"/>
          <p:nvPr/>
        </p:nvSpPr>
        <p:spPr>
          <a:xfrm>
            <a:off x="5903668" y="6055051"/>
            <a:ext cx="1826545" cy="369332"/>
          </a:xfrm>
          <a:prstGeom prst="rect">
            <a:avLst/>
          </a:prstGeom>
          <a:solidFill>
            <a:schemeClr val="accent6">
              <a:lumMod val="75000"/>
            </a:schemeClr>
          </a:solidFill>
          <a:ln w="76200">
            <a:solidFill>
              <a:srgbClr val="7030A0"/>
            </a:solidFill>
          </a:ln>
        </p:spPr>
        <p:txBody>
          <a:bodyPr wrap="square" rtlCol="0">
            <a:spAutoFit/>
          </a:bodyPr>
          <a:lstStyle/>
          <a:p>
            <a:r>
              <a:rPr lang="en-US" b="1" dirty="0">
                <a:solidFill>
                  <a:srgbClr val="FFFF00"/>
                </a:solidFill>
              </a:rPr>
              <a:t>presence of DNA</a:t>
            </a:r>
          </a:p>
        </p:txBody>
      </p:sp>
      <p:sp>
        <p:nvSpPr>
          <p:cNvPr id="19" name="TextBox 18">
            <a:extLst>
              <a:ext uri="{FF2B5EF4-FFF2-40B4-BE49-F238E27FC236}">
                <a16:creationId xmlns:a16="http://schemas.microsoft.com/office/drawing/2014/main" id="{6B6A1AD6-DC8D-A75C-6A25-389FCFF9ADDC}"/>
              </a:ext>
            </a:extLst>
          </p:cNvPr>
          <p:cNvSpPr txBox="1"/>
          <p:nvPr/>
        </p:nvSpPr>
        <p:spPr>
          <a:xfrm>
            <a:off x="5249595" y="3725173"/>
            <a:ext cx="1139715" cy="369332"/>
          </a:xfrm>
          <a:prstGeom prst="rect">
            <a:avLst/>
          </a:prstGeom>
          <a:solidFill>
            <a:schemeClr val="accent6">
              <a:lumMod val="75000"/>
            </a:schemeClr>
          </a:solidFill>
        </p:spPr>
        <p:txBody>
          <a:bodyPr wrap="square" rtlCol="0">
            <a:spAutoFit/>
          </a:bodyPr>
          <a:lstStyle/>
          <a:p>
            <a:r>
              <a:rPr lang="en-US" b="1" dirty="0">
                <a:solidFill>
                  <a:schemeClr val="bg1"/>
                </a:solidFill>
              </a:rPr>
              <a:t>Has a tail</a:t>
            </a:r>
          </a:p>
        </p:txBody>
      </p:sp>
      <p:sp>
        <p:nvSpPr>
          <p:cNvPr id="20" name="TextBox 19">
            <a:extLst>
              <a:ext uri="{FF2B5EF4-FFF2-40B4-BE49-F238E27FC236}">
                <a16:creationId xmlns:a16="http://schemas.microsoft.com/office/drawing/2014/main" id="{F1FA5EE3-13C0-8FA2-B4DC-6FFF6CE82FF0}"/>
              </a:ext>
            </a:extLst>
          </p:cNvPr>
          <p:cNvSpPr txBox="1"/>
          <p:nvPr/>
        </p:nvSpPr>
        <p:spPr>
          <a:xfrm>
            <a:off x="8166474" y="3771340"/>
            <a:ext cx="1680337" cy="646331"/>
          </a:xfrm>
          <a:prstGeom prst="rect">
            <a:avLst/>
          </a:prstGeom>
          <a:solidFill>
            <a:schemeClr val="accent4">
              <a:lumMod val="75000"/>
            </a:schemeClr>
          </a:solidFill>
        </p:spPr>
        <p:txBody>
          <a:bodyPr wrap="square" rtlCol="0">
            <a:spAutoFit/>
          </a:bodyPr>
          <a:lstStyle/>
          <a:p>
            <a:r>
              <a:rPr lang="en-US" b="1" dirty="0">
                <a:solidFill>
                  <a:schemeClr val="bg1"/>
                </a:solidFill>
              </a:rPr>
              <a:t>not been funny</a:t>
            </a:r>
            <a:br>
              <a:rPr lang="en-US" b="1" dirty="0">
                <a:solidFill>
                  <a:schemeClr val="bg1"/>
                </a:solidFill>
              </a:rPr>
            </a:br>
            <a:r>
              <a:rPr lang="en-US" b="1" dirty="0">
                <a:solidFill>
                  <a:schemeClr val="bg1"/>
                </a:solidFill>
              </a:rPr>
              <a:t>for &gt;20 years</a:t>
            </a:r>
          </a:p>
        </p:txBody>
      </p:sp>
      <p:cxnSp>
        <p:nvCxnSpPr>
          <p:cNvPr id="22" name="Straight Connector 21">
            <a:extLst>
              <a:ext uri="{FF2B5EF4-FFF2-40B4-BE49-F238E27FC236}">
                <a16:creationId xmlns:a16="http://schemas.microsoft.com/office/drawing/2014/main" id="{6E8C235B-0A3B-FDD8-27BF-18B236E91FDB}"/>
              </a:ext>
            </a:extLst>
          </p:cNvPr>
          <p:cNvCxnSpPr>
            <a:cxnSpLocks/>
          </p:cNvCxnSpPr>
          <p:nvPr/>
        </p:nvCxnSpPr>
        <p:spPr>
          <a:xfrm>
            <a:off x="6391178" y="3957964"/>
            <a:ext cx="460509" cy="162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EF91702-E2A5-ABBE-68A5-78CD0C7E09F4}"/>
              </a:ext>
            </a:extLst>
          </p:cNvPr>
          <p:cNvCxnSpPr>
            <a:cxnSpLocks/>
          </p:cNvCxnSpPr>
          <p:nvPr/>
        </p:nvCxnSpPr>
        <p:spPr>
          <a:xfrm>
            <a:off x="7705965" y="3908783"/>
            <a:ext cx="460509" cy="162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61B589A-CAF5-8340-06A7-404B88DCE559}"/>
              </a:ext>
            </a:extLst>
          </p:cNvPr>
          <p:cNvCxnSpPr>
            <a:cxnSpLocks/>
          </p:cNvCxnSpPr>
          <p:nvPr/>
        </p:nvCxnSpPr>
        <p:spPr>
          <a:xfrm>
            <a:off x="3970481" y="3857807"/>
            <a:ext cx="460509" cy="162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0719269-C694-470C-0720-A26C018F0D88}"/>
              </a:ext>
            </a:extLst>
          </p:cNvPr>
          <p:cNvSpPr txBox="1"/>
          <p:nvPr/>
        </p:nvSpPr>
        <p:spPr>
          <a:xfrm>
            <a:off x="8927317" y="5469164"/>
            <a:ext cx="3316934" cy="1384995"/>
          </a:xfrm>
          <a:prstGeom prst="rect">
            <a:avLst/>
          </a:prstGeom>
          <a:noFill/>
        </p:spPr>
        <p:txBody>
          <a:bodyPr wrap="none" rtlCol="0">
            <a:spAutoFit/>
          </a:bodyPr>
          <a:lstStyle/>
          <a:p>
            <a:r>
              <a:rPr lang="en-US" sz="2800" b="1" dirty="0">
                <a:solidFill>
                  <a:schemeClr val="accent6">
                    <a:lumMod val="75000"/>
                  </a:schemeClr>
                </a:solidFill>
              </a:rPr>
              <a:t>How do we get</a:t>
            </a:r>
            <a:br>
              <a:rPr lang="en-US" sz="2800" b="1" dirty="0">
                <a:solidFill>
                  <a:schemeClr val="accent6">
                    <a:lumMod val="75000"/>
                  </a:schemeClr>
                </a:solidFill>
              </a:rPr>
            </a:br>
            <a:r>
              <a:rPr lang="en-US" sz="2800" b="1" dirty="0">
                <a:solidFill>
                  <a:schemeClr val="accent6">
                    <a:lumMod val="75000"/>
                  </a:schemeClr>
                </a:solidFill>
              </a:rPr>
              <a:t>shared properties</a:t>
            </a:r>
            <a:br>
              <a:rPr lang="en-US" sz="2800" b="1" dirty="0">
                <a:solidFill>
                  <a:schemeClr val="accent6">
                    <a:lumMod val="75000"/>
                  </a:schemeClr>
                </a:solidFill>
              </a:rPr>
            </a:br>
            <a:r>
              <a:rPr lang="en-US" sz="2800" b="1" dirty="0">
                <a:solidFill>
                  <a:schemeClr val="accent6">
                    <a:lumMod val="75000"/>
                  </a:schemeClr>
                </a:solidFill>
              </a:rPr>
              <a:t>from sequence data?</a:t>
            </a:r>
          </a:p>
        </p:txBody>
      </p:sp>
    </p:spTree>
    <p:extLst>
      <p:ext uri="{BB962C8B-B14F-4D97-AF65-F5344CB8AC3E}">
        <p14:creationId xmlns:p14="http://schemas.microsoft.com/office/powerpoint/2010/main" val="934393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BF8A0-7133-5E10-1E0A-C3889CC8C935}"/>
              </a:ext>
            </a:extLst>
          </p:cNvPr>
          <p:cNvSpPr>
            <a:spLocks noGrp="1"/>
          </p:cNvSpPr>
          <p:nvPr>
            <p:ph type="title"/>
          </p:nvPr>
        </p:nvSpPr>
        <p:spPr/>
        <p:txBody>
          <a:bodyPr/>
          <a:lstStyle/>
          <a:p>
            <a:r>
              <a:rPr lang="en-US" dirty="0"/>
              <a:t>(Multiple) Sequence Alignments</a:t>
            </a:r>
          </a:p>
        </p:txBody>
      </p:sp>
      <p:sp>
        <p:nvSpPr>
          <p:cNvPr id="3" name="Text Placeholder 2">
            <a:extLst>
              <a:ext uri="{FF2B5EF4-FFF2-40B4-BE49-F238E27FC236}">
                <a16:creationId xmlns:a16="http://schemas.microsoft.com/office/drawing/2014/main" id="{713132CF-B071-A3E0-9EAB-60EFFBA4722A}"/>
              </a:ext>
            </a:extLst>
          </p:cNvPr>
          <p:cNvSpPr>
            <a:spLocks noGrp="1"/>
          </p:cNvSpPr>
          <p:nvPr>
            <p:ph type="body" idx="1"/>
          </p:nvPr>
        </p:nvSpPr>
        <p:spPr/>
        <p:txBody>
          <a:bodyPr/>
          <a:lstStyle/>
          <a:p>
            <a:r>
              <a:rPr lang="en-US" dirty="0"/>
              <a:t>Making trees from biological sequences</a:t>
            </a:r>
          </a:p>
        </p:txBody>
      </p:sp>
    </p:spTree>
    <p:extLst>
      <p:ext uri="{BB962C8B-B14F-4D97-AF65-F5344CB8AC3E}">
        <p14:creationId xmlns:p14="http://schemas.microsoft.com/office/powerpoint/2010/main" val="895095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1F651-0AAB-A5AC-C6E3-C8B55A3F44B3}"/>
              </a:ext>
            </a:extLst>
          </p:cNvPr>
          <p:cNvSpPr>
            <a:spLocks noGrp="1"/>
          </p:cNvSpPr>
          <p:nvPr>
            <p:ph type="title"/>
          </p:nvPr>
        </p:nvSpPr>
        <p:spPr/>
        <p:txBody>
          <a:bodyPr/>
          <a:lstStyle/>
          <a:p>
            <a:r>
              <a:rPr lang="en-US" dirty="0"/>
              <a:t>Pairwise Sequence Alignment</a:t>
            </a:r>
          </a:p>
        </p:txBody>
      </p:sp>
      <p:sp>
        <p:nvSpPr>
          <p:cNvPr id="3" name="Content Placeholder 2">
            <a:extLst>
              <a:ext uri="{FF2B5EF4-FFF2-40B4-BE49-F238E27FC236}">
                <a16:creationId xmlns:a16="http://schemas.microsoft.com/office/drawing/2014/main" id="{3268D8CA-7A10-DFD9-C090-2B9E642550E5}"/>
              </a:ext>
            </a:extLst>
          </p:cNvPr>
          <p:cNvSpPr>
            <a:spLocks noGrp="1"/>
          </p:cNvSpPr>
          <p:nvPr>
            <p:ph sz="half" idx="1"/>
          </p:nvPr>
        </p:nvSpPr>
        <p:spPr>
          <a:xfrm>
            <a:off x="451585" y="1458321"/>
            <a:ext cx="5644415" cy="5327489"/>
          </a:xfrm>
        </p:spPr>
        <p:txBody>
          <a:bodyPr>
            <a:normAutofit fontScale="92500" lnSpcReduction="10000"/>
          </a:bodyPr>
          <a:lstStyle/>
          <a:p>
            <a:r>
              <a:rPr lang="en-US" dirty="0"/>
              <a:t>You’ve met pairwise sequence alignment</a:t>
            </a:r>
          </a:p>
          <a:p>
            <a:pPr lvl="1"/>
            <a:r>
              <a:rPr lang="en-US" dirty="0">
                <a:solidFill>
                  <a:schemeClr val="accent6">
                    <a:lumMod val="75000"/>
                  </a:schemeClr>
                </a:solidFill>
                <a:hlinkClick r:id="rId3">
                  <a:extLst>
                    <a:ext uri="{A12FA001-AC4F-418D-AE19-62706E023703}">
                      <ahyp:hlinkClr xmlns:ahyp="http://schemas.microsoft.com/office/drawing/2018/hyperlinkcolor" val="tx"/>
                    </a:ext>
                  </a:extLst>
                </a:hlinkClick>
              </a:rPr>
              <a:t>BM214 Workshop 2</a:t>
            </a:r>
            <a:endParaRPr lang="en-US" dirty="0">
              <a:solidFill>
                <a:schemeClr val="accent6">
                  <a:lumMod val="75000"/>
                </a:schemeClr>
              </a:solidFill>
            </a:endParaRPr>
          </a:p>
          <a:p>
            <a:pPr lvl="1"/>
            <a:endParaRPr lang="en-US" dirty="0">
              <a:solidFill>
                <a:schemeClr val="accent6">
                  <a:lumMod val="75000"/>
                </a:schemeClr>
              </a:solidFill>
            </a:endParaRPr>
          </a:p>
          <a:p>
            <a:pPr lvl="1"/>
            <a:endParaRPr lang="en-US" dirty="0">
              <a:solidFill>
                <a:schemeClr val="accent6">
                  <a:lumMod val="75000"/>
                </a:schemeClr>
              </a:solidFill>
            </a:endParaRPr>
          </a:p>
          <a:p>
            <a:pPr lvl="1"/>
            <a:endParaRPr lang="en-US" dirty="0">
              <a:solidFill>
                <a:schemeClr val="accent6">
                  <a:lumMod val="75000"/>
                </a:schemeClr>
              </a:solidFill>
            </a:endParaRPr>
          </a:p>
          <a:p>
            <a:pPr lvl="1"/>
            <a:endParaRPr lang="en-US" dirty="0">
              <a:solidFill>
                <a:schemeClr val="accent6">
                  <a:lumMod val="75000"/>
                </a:schemeClr>
              </a:solidFill>
            </a:endParaRPr>
          </a:p>
          <a:p>
            <a:r>
              <a:rPr lang="en-US" b="1" dirty="0">
                <a:solidFill>
                  <a:srgbClr val="7030A0"/>
                </a:solidFill>
              </a:rPr>
              <a:t>Mathematical algorithm</a:t>
            </a:r>
          </a:p>
          <a:p>
            <a:pPr lvl="1"/>
            <a:r>
              <a:rPr lang="en-US" dirty="0"/>
              <a:t>Two sequences of symbols</a:t>
            </a:r>
          </a:p>
          <a:p>
            <a:pPr lvl="1"/>
            <a:r>
              <a:rPr lang="en-US" dirty="0"/>
              <a:t>Move sequences of symbols relative to each other by inserting gaps</a:t>
            </a:r>
          </a:p>
          <a:p>
            <a:pPr lvl="1"/>
            <a:r>
              <a:rPr lang="en-US" b="1" dirty="0" err="1">
                <a:solidFill>
                  <a:schemeClr val="accent2">
                    <a:lumMod val="75000"/>
                  </a:schemeClr>
                </a:solidFill>
              </a:rPr>
              <a:t>Optimise</a:t>
            </a:r>
            <a:r>
              <a:rPr lang="en-US" b="1" dirty="0">
                <a:solidFill>
                  <a:schemeClr val="accent2">
                    <a:lumMod val="75000"/>
                  </a:schemeClr>
                </a:solidFill>
              </a:rPr>
              <a:t> for a score</a:t>
            </a:r>
          </a:p>
          <a:p>
            <a:r>
              <a:rPr lang="en-US" b="1" dirty="0">
                <a:solidFill>
                  <a:schemeClr val="accent5">
                    <a:lumMod val="75000"/>
                  </a:schemeClr>
                </a:solidFill>
              </a:rPr>
              <a:t>The scoring scheme represents the biological part of sequence alignment</a:t>
            </a:r>
          </a:p>
        </p:txBody>
      </p:sp>
      <p:pic>
        <p:nvPicPr>
          <p:cNvPr id="6" name="Content Placeholder 5">
            <a:extLst>
              <a:ext uri="{FF2B5EF4-FFF2-40B4-BE49-F238E27FC236}">
                <a16:creationId xmlns:a16="http://schemas.microsoft.com/office/drawing/2014/main" id="{8AA6ABF3-BB9D-9016-5D74-53D9B2AEEDF7}"/>
              </a:ext>
            </a:extLst>
          </p:cNvPr>
          <p:cNvPicPr>
            <a:picLocks noGrp="1" noChangeAspect="1"/>
          </p:cNvPicPr>
          <p:nvPr>
            <p:ph sz="half" idx="2"/>
          </p:nvPr>
        </p:nvPicPr>
        <p:blipFill>
          <a:blip r:embed="rId4"/>
          <a:stretch>
            <a:fillRect/>
          </a:stretch>
        </p:blipFill>
        <p:spPr>
          <a:xfrm>
            <a:off x="6845969" y="3806312"/>
            <a:ext cx="4425215" cy="3051688"/>
          </a:xfrm>
        </p:spPr>
      </p:pic>
      <p:pic>
        <p:nvPicPr>
          <p:cNvPr id="7" name="Content Placeholder 4" descr="A grid of arrows and numbers&#10;&#10;Description automatically generated">
            <a:extLst>
              <a:ext uri="{FF2B5EF4-FFF2-40B4-BE49-F238E27FC236}">
                <a16:creationId xmlns:a16="http://schemas.microsoft.com/office/drawing/2014/main" id="{16FB7C54-5619-51C4-407D-8BF280D11B0A}"/>
              </a:ext>
            </a:extLst>
          </p:cNvPr>
          <p:cNvPicPr>
            <a:picLocks noChangeAspect="1"/>
          </p:cNvPicPr>
          <p:nvPr/>
        </p:nvPicPr>
        <p:blipFill>
          <a:blip r:embed="rId5"/>
          <a:stretch>
            <a:fillRect/>
          </a:stretch>
        </p:blipFill>
        <p:spPr>
          <a:xfrm>
            <a:off x="6692039" y="1289785"/>
            <a:ext cx="3337841" cy="2344206"/>
          </a:xfrm>
          <a:prstGeom prst="rect">
            <a:avLst/>
          </a:prstGeom>
        </p:spPr>
      </p:pic>
      <p:pic>
        <p:nvPicPr>
          <p:cNvPr id="8" name="Picture 7" descr="A close-up of a sign&#10;&#10;Description automatically generated">
            <a:extLst>
              <a:ext uri="{FF2B5EF4-FFF2-40B4-BE49-F238E27FC236}">
                <a16:creationId xmlns:a16="http://schemas.microsoft.com/office/drawing/2014/main" id="{4E6E0032-195F-B2B3-4730-81D19D2E7016}"/>
              </a:ext>
            </a:extLst>
          </p:cNvPr>
          <p:cNvPicPr>
            <a:picLocks noChangeAspect="1"/>
          </p:cNvPicPr>
          <p:nvPr/>
        </p:nvPicPr>
        <p:blipFill rotWithShape="1">
          <a:blip r:embed="rId6"/>
          <a:srcRect l="6448" t="14421" r="13917" b="32490"/>
          <a:stretch/>
        </p:blipFill>
        <p:spPr>
          <a:xfrm>
            <a:off x="1654340" y="2726249"/>
            <a:ext cx="3024000" cy="1008000"/>
          </a:xfrm>
          <a:prstGeom prst="rect">
            <a:avLst/>
          </a:prstGeom>
        </p:spPr>
      </p:pic>
    </p:spTree>
    <p:extLst>
      <p:ext uri="{BB962C8B-B14F-4D97-AF65-F5344CB8AC3E}">
        <p14:creationId xmlns:p14="http://schemas.microsoft.com/office/powerpoint/2010/main" val="727345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CA50-C27D-CEA1-4FBF-395BC149FF47}"/>
              </a:ext>
            </a:extLst>
          </p:cNvPr>
          <p:cNvSpPr>
            <a:spLocks noGrp="1"/>
          </p:cNvSpPr>
          <p:nvPr>
            <p:ph type="title"/>
          </p:nvPr>
        </p:nvSpPr>
        <p:spPr/>
        <p:txBody>
          <a:bodyPr/>
          <a:lstStyle/>
          <a:p>
            <a:r>
              <a:rPr lang="en-US" dirty="0"/>
              <a:t>Multiple Sequence Alignment (MSA)</a:t>
            </a:r>
          </a:p>
        </p:txBody>
      </p:sp>
      <p:sp>
        <p:nvSpPr>
          <p:cNvPr id="3" name="Content Placeholder 2">
            <a:extLst>
              <a:ext uri="{FF2B5EF4-FFF2-40B4-BE49-F238E27FC236}">
                <a16:creationId xmlns:a16="http://schemas.microsoft.com/office/drawing/2014/main" id="{A351627D-32FE-EDB6-2A85-9620FE182880}"/>
              </a:ext>
            </a:extLst>
          </p:cNvPr>
          <p:cNvSpPr>
            <a:spLocks noGrp="1"/>
          </p:cNvSpPr>
          <p:nvPr>
            <p:ph sz="half" idx="1"/>
          </p:nvPr>
        </p:nvSpPr>
        <p:spPr>
          <a:xfrm>
            <a:off x="67375" y="1584809"/>
            <a:ext cx="5448300" cy="5273191"/>
          </a:xfrm>
        </p:spPr>
        <p:txBody>
          <a:bodyPr>
            <a:normAutofit fontScale="92500" lnSpcReduction="10000"/>
          </a:bodyPr>
          <a:lstStyle/>
          <a:p>
            <a:r>
              <a:rPr lang="en-US" dirty="0"/>
              <a:t>Mathematically </a:t>
            </a:r>
            <a:r>
              <a:rPr lang="en-US" b="1" i="1" dirty="0">
                <a:solidFill>
                  <a:schemeClr val="accent6">
                    <a:lumMod val="75000"/>
                  </a:schemeClr>
                </a:solidFill>
              </a:rPr>
              <a:t>much more difficult</a:t>
            </a:r>
            <a:r>
              <a:rPr lang="en-US" dirty="0"/>
              <a:t> (NP-complete)</a:t>
            </a:r>
          </a:p>
          <a:p>
            <a:r>
              <a:rPr lang="en-US" b="1" dirty="0">
                <a:solidFill>
                  <a:schemeClr val="accent5">
                    <a:lumMod val="75000"/>
                  </a:schemeClr>
                </a:solidFill>
              </a:rPr>
              <a:t>Approximated by progressive alignment</a:t>
            </a:r>
          </a:p>
          <a:p>
            <a:pPr marL="914400" lvl="1" indent="-457200">
              <a:buFont typeface="+mj-lt"/>
              <a:buAutoNum type="arabicPeriod"/>
            </a:pPr>
            <a:r>
              <a:rPr lang="en-US" dirty="0"/>
              <a:t>Build a </a:t>
            </a:r>
            <a:r>
              <a:rPr lang="en-US" b="1" dirty="0">
                <a:solidFill>
                  <a:schemeClr val="accent4">
                    <a:lumMod val="75000"/>
                  </a:schemeClr>
                </a:solidFill>
              </a:rPr>
              <a:t>guide tree from aligned sequence pairs</a:t>
            </a:r>
          </a:p>
          <a:p>
            <a:pPr marL="914400" lvl="1" indent="-457200">
              <a:buFont typeface="+mj-lt"/>
              <a:buAutoNum type="arabicPeriod"/>
            </a:pPr>
            <a:r>
              <a:rPr lang="en-US" dirty="0"/>
              <a:t>Start with </a:t>
            </a:r>
            <a:r>
              <a:rPr lang="en-US" b="1" dirty="0">
                <a:solidFill>
                  <a:schemeClr val="accent2">
                    <a:lumMod val="75000"/>
                  </a:schemeClr>
                </a:solidFill>
              </a:rPr>
              <a:t>the most similar pair </a:t>
            </a:r>
            <a:r>
              <a:rPr lang="en-US" dirty="0"/>
              <a:t>of sequences</a:t>
            </a:r>
          </a:p>
          <a:p>
            <a:pPr marL="914400" lvl="1" indent="-457200">
              <a:buFont typeface="+mj-lt"/>
              <a:buAutoNum type="arabicPeriod"/>
            </a:pPr>
            <a:r>
              <a:rPr lang="en-US" dirty="0"/>
              <a:t>Include </a:t>
            </a:r>
            <a:r>
              <a:rPr lang="en-US" b="1" dirty="0">
                <a:solidFill>
                  <a:srgbClr val="C00000"/>
                </a:solidFill>
              </a:rPr>
              <a:t>the next-most-related pair </a:t>
            </a:r>
            <a:r>
              <a:rPr lang="en-US" dirty="0"/>
              <a:t>and adjust the alignment if needed </a:t>
            </a:r>
          </a:p>
          <a:p>
            <a:pPr lvl="2"/>
            <a:r>
              <a:rPr lang="en-US" b="1" dirty="0">
                <a:solidFill>
                  <a:srgbClr val="FF0000"/>
                </a:solidFill>
              </a:rPr>
              <a:t>(repeat this until done)</a:t>
            </a:r>
          </a:p>
          <a:p>
            <a:pPr marL="914400" lvl="1" indent="-457200">
              <a:buFont typeface="+mj-lt"/>
              <a:buAutoNum type="arabicPeriod"/>
            </a:pPr>
            <a:r>
              <a:rPr lang="en-US" dirty="0"/>
              <a:t>(</a:t>
            </a:r>
            <a:r>
              <a:rPr lang="en-US" b="1" i="1" dirty="0"/>
              <a:t>optionally</a:t>
            </a:r>
            <a:r>
              <a:rPr lang="en-US" dirty="0"/>
              <a:t> use the new alignment to do the whole thing again: </a:t>
            </a:r>
            <a:r>
              <a:rPr lang="en-US" b="1" i="1" dirty="0">
                <a:solidFill>
                  <a:schemeClr val="accent2">
                    <a:lumMod val="75000"/>
                  </a:schemeClr>
                </a:solidFill>
              </a:rPr>
              <a:t>iterative MSA</a:t>
            </a:r>
            <a:r>
              <a:rPr lang="en-US" dirty="0"/>
              <a:t>)</a:t>
            </a:r>
          </a:p>
          <a:p>
            <a:pPr lvl="1"/>
            <a:r>
              <a:rPr lang="en-US" b="1" dirty="0">
                <a:solidFill>
                  <a:srgbClr val="FF0000"/>
                </a:solidFill>
              </a:rPr>
              <a:t>Not guaranteed to be optimal</a:t>
            </a:r>
          </a:p>
        </p:txBody>
      </p:sp>
      <p:pic>
        <p:nvPicPr>
          <p:cNvPr id="6" name="Content Placeholder 5" descr="A diagram of a mathematical model&#10;&#10;Description automatically generated with medium confidence">
            <a:extLst>
              <a:ext uri="{FF2B5EF4-FFF2-40B4-BE49-F238E27FC236}">
                <a16:creationId xmlns:a16="http://schemas.microsoft.com/office/drawing/2014/main" id="{ECDFB2BD-4FAC-FA18-95E8-8E6F7B1509EF}"/>
              </a:ext>
            </a:extLst>
          </p:cNvPr>
          <p:cNvPicPr>
            <a:picLocks noGrp="1" noChangeAspect="1"/>
          </p:cNvPicPr>
          <p:nvPr>
            <p:ph sz="half" idx="2"/>
          </p:nvPr>
        </p:nvPicPr>
        <p:blipFill>
          <a:blip r:embed="rId3"/>
          <a:stretch>
            <a:fillRect/>
          </a:stretch>
        </p:blipFill>
        <p:spPr>
          <a:xfrm>
            <a:off x="5426040" y="1930715"/>
            <a:ext cx="6691892" cy="4802187"/>
          </a:xfrm>
        </p:spPr>
      </p:pic>
    </p:spTree>
    <p:extLst>
      <p:ext uri="{BB962C8B-B14F-4D97-AF65-F5344CB8AC3E}">
        <p14:creationId xmlns:p14="http://schemas.microsoft.com/office/powerpoint/2010/main" val="2980841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78052-4D08-5EBE-46C0-C4C672EFBEFA}"/>
              </a:ext>
            </a:extLst>
          </p:cNvPr>
          <p:cNvSpPr>
            <a:spLocks noGrp="1"/>
          </p:cNvSpPr>
          <p:nvPr>
            <p:ph type="title"/>
          </p:nvPr>
        </p:nvSpPr>
        <p:spPr/>
        <p:txBody>
          <a:bodyPr/>
          <a:lstStyle/>
          <a:p>
            <a:r>
              <a:rPr lang="en-US" dirty="0"/>
              <a:t>Characters</a:t>
            </a:r>
          </a:p>
        </p:txBody>
      </p:sp>
      <p:sp>
        <p:nvSpPr>
          <p:cNvPr id="3" name="Content Placeholder 2">
            <a:extLst>
              <a:ext uri="{FF2B5EF4-FFF2-40B4-BE49-F238E27FC236}">
                <a16:creationId xmlns:a16="http://schemas.microsoft.com/office/drawing/2014/main" id="{B15944D5-957B-5360-A6F3-F2D7F2E1A166}"/>
              </a:ext>
            </a:extLst>
          </p:cNvPr>
          <p:cNvSpPr>
            <a:spLocks noGrp="1"/>
          </p:cNvSpPr>
          <p:nvPr>
            <p:ph sz="half" idx="1"/>
          </p:nvPr>
        </p:nvSpPr>
        <p:spPr>
          <a:xfrm>
            <a:off x="135555" y="2066257"/>
            <a:ext cx="5181600" cy="4305667"/>
          </a:xfrm>
        </p:spPr>
        <p:txBody>
          <a:bodyPr>
            <a:normAutofit/>
          </a:bodyPr>
          <a:lstStyle/>
          <a:p>
            <a:r>
              <a:rPr lang="en-US" dirty="0"/>
              <a:t>The MSA tells us which positions are </a:t>
            </a:r>
            <a:r>
              <a:rPr lang="en-US" b="1" i="1" dirty="0">
                <a:solidFill>
                  <a:schemeClr val="accent6">
                    <a:lumMod val="75000"/>
                  </a:schemeClr>
                </a:solidFill>
              </a:rPr>
              <a:t>evolutionarily equivalent</a:t>
            </a:r>
          </a:p>
          <a:p>
            <a:pPr lvl="1"/>
            <a:r>
              <a:rPr lang="en-US" dirty="0">
                <a:solidFill>
                  <a:schemeClr val="accent5">
                    <a:lumMod val="75000"/>
                  </a:schemeClr>
                </a:solidFill>
              </a:rPr>
              <a:t>(they’re in the same column)</a:t>
            </a:r>
          </a:p>
          <a:p>
            <a:r>
              <a:rPr lang="en-US" b="1" dirty="0">
                <a:solidFill>
                  <a:srgbClr val="7030A0"/>
                </a:solidFill>
              </a:rPr>
              <a:t>These are the shared properties we need</a:t>
            </a:r>
          </a:p>
          <a:p>
            <a:r>
              <a:rPr lang="en-US" dirty="0"/>
              <a:t>We can </a:t>
            </a:r>
            <a:r>
              <a:rPr lang="en-US" b="1" dirty="0">
                <a:solidFill>
                  <a:schemeClr val="accent2">
                    <a:lumMod val="75000"/>
                  </a:schemeClr>
                </a:solidFill>
              </a:rPr>
              <a:t>use the changes in equivalent positions to estimate evolutionary/genetic changes</a:t>
            </a:r>
            <a:r>
              <a:rPr lang="en-US" dirty="0"/>
              <a:t>, and use this to build a tree</a:t>
            </a:r>
          </a:p>
        </p:txBody>
      </p:sp>
      <p:pic>
        <p:nvPicPr>
          <p:cNvPr id="6" name="Content Placeholder 5" descr="A screen shot of a computer code&#10;&#10;Description automatically generated">
            <a:extLst>
              <a:ext uri="{FF2B5EF4-FFF2-40B4-BE49-F238E27FC236}">
                <a16:creationId xmlns:a16="http://schemas.microsoft.com/office/drawing/2014/main" id="{6C66CB3E-9C9C-464F-1465-6309C934F9B9}"/>
              </a:ext>
            </a:extLst>
          </p:cNvPr>
          <p:cNvPicPr>
            <a:picLocks noGrp="1" noChangeAspect="1"/>
          </p:cNvPicPr>
          <p:nvPr>
            <p:ph sz="half" idx="2"/>
          </p:nvPr>
        </p:nvPicPr>
        <p:blipFill>
          <a:blip r:embed="rId3"/>
          <a:stretch>
            <a:fillRect/>
          </a:stretch>
        </p:blipFill>
        <p:spPr>
          <a:xfrm>
            <a:off x="5317155" y="1690688"/>
            <a:ext cx="6720455" cy="3795712"/>
          </a:xfrm>
        </p:spPr>
      </p:pic>
      <p:sp>
        <p:nvSpPr>
          <p:cNvPr id="7" name="TextBox 6">
            <a:extLst>
              <a:ext uri="{FF2B5EF4-FFF2-40B4-BE49-F238E27FC236}">
                <a16:creationId xmlns:a16="http://schemas.microsoft.com/office/drawing/2014/main" id="{05F12571-50B4-B4B4-6EFA-59AF832DBC40}"/>
              </a:ext>
            </a:extLst>
          </p:cNvPr>
          <p:cNvSpPr txBox="1"/>
          <p:nvPr/>
        </p:nvSpPr>
        <p:spPr>
          <a:xfrm>
            <a:off x="6816031" y="5924017"/>
            <a:ext cx="1262269" cy="646331"/>
          </a:xfrm>
          <a:prstGeom prst="rect">
            <a:avLst/>
          </a:prstGeom>
          <a:solidFill>
            <a:schemeClr val="accent6">
              <a:lumMod val="75000"/>
            </a:schemeClr>
          </a:solidFill>
        </p:spPr>
        <p:txBody>
          <a:bodyPr wrap="none" rtlCol="0">
            <a:spAutoFit/>
          </a:bodyPr>
          <a:lstStyle/>
          <a:p>
            <a:r>
              <a:rPr lang="en-US" b="1" dirty="0">
                <a:solidFill>
                  <a:schemeClr val="bg1"/>
                </a:solidFill>
              </a:rPr>
              <a:t>conserved/</a:t>
            </a:r>
            <a:br>
              <a:rPr lang="en-US" b="1" dirty="0">
                <a:solidFill>
                  <a:schemeClr val="bg1"/>
                </a:solidFill>
              </a:rPr>
            </a:br>
            <a:r>
              <a:rPr lang="en-US" b="1" dirty="0">
                <a:solidFill>
                  <a:schemeClr val="bg1"/>
                </a:solidFill>
              </a:rPr>
              <a:t>no change</a:t>
            </a:r>
          </a:p>
        </p:txBody>
      </p:sp>
      <p:sp>
        <p:nvSpPr>
          <p:cNvPr id="8" name="TextBox 7">
            <a:extLst>
              <a:ext uri="{FF2B5EF4-FFF2-40B4-BE49-F238E27FC236}">
                <a16:creationId xmlns:a16="http://schemas.microsoft.com/office/drawing/2014/main" id="{41E26506-6C1A-EDBE-076A-9F2BBE50A383}"/>
              </a:ext>
            </a:extLst>
          </p:cNvPr>
          <p:cNvSpPr txBox="1"/>
          <p:nvPr/>
        </p:nvSpPr>
        <p:spPr>
          <a:xfrm>
            <a:off x="10680108" y="5924017"/>
            <a:ext cx="1424877" cy="646331"/>
          </a:xfrm>
          <a:prstGeom prst="rect">
            <a:avLst/>
          </a:prstGeom>
          <a:solidFill>
            <a:srgbClr val="7030A0"/>
          </a:solidFill>
        </p:spPr>
        <p:txBody>
          <a:bodyPr wrap="none" rtlCol="0">
            <a:spAutoFit/>
          </a:bodyPr>
          <a:lstStyle/>
          <a:p>
            <a:pPr algn="ctr"/>
            <a:r>
              <a:rPr lang="en-US" b="1" dirty="0">
                <a:solidFill>
                  <a:schemeClr val="bg1"/>
                </a:solidFill>
              </a:rPr>
              <a:t>several</a:t>
            </a:r>
            <a:br>
              <a:rPr lang="en-US" b="1" dirty="0">
                <a:solidFill>
                  <a:schemeClr val="bg1"/>
                </a:solidFill>
              </a:rPr>
            </a:br>
            <a:r>
              <a:rPr lang="en-US" b="1" dirty="0">
                <a:solidFill>
                  <a:schemeClr val="bg1"/>
                </a:solidFill>
              </a:rPr>
              <a:t>substitutions</a:t>
            </a:r>
          </a:p>
        </p:txBody>
      </p:sp>
      <p:cxnSp>
        <p:nvCxnSpPr>
          <p:cNvPr id="9" name="Straight Arrow Connector 8">
            <a:extLst>
              <a:ext uri="{FF2B5EF4-FFF2-40B4-BE49-F238E27FC236}">
                <a16:creationId xmlns:a16="http://schemas.microsoft.com/office/drawing/2014/main" id="{7C374E9D-CA8C-6F01-1939-4DE4B1592CAA}"/>
              </a:ext>
            </a:extLst>
          </p:cNvPr>
          <p:cNvCxnSpPr>
            <a:cxnSpLocks/>
            <a:stCxn id="7" idx="0"/>
          </p:cNvCxnSpPr>
          <p:nvPr/>
        </p:nvCxnSpPr>
        <p:spPr>
          <a:xfrm flipV="1">
            <a:off x="7447166" y="5399773"/>
            <a:ext cx="0" cy="524244"/>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65154B7-7835-CDC7-9507-9BB9CE386465}"/>
              </a:ext>
            </a:extLst>
          </p:cNvPr>
          <p:cNvCxnSpPr>
            <a:cxnSpLocks/>
            <a:stCxn id="8" idx="0"/>
          </p:cNvCxnSpPr>
          <p:nvPr/>
        </p:nvCxnSpPr>
        <p:spPr>
          <a:xfrm flipV="1">
            <a:off x="11392547" y="5322771"/>
            <a:ext cx="0" cy="601246"/>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5291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D40AC-A4C1-130A-CC56-4EF49B5E35CF}"/>
              </a:ext>
            </a:extLst>
          </p:cNvPr>
          <p:cNvSpPr>
            <a:spLocks noGrp="1"/>
          </p:cNvSpPr>
          <p:nvPr>
            <p:ph type="title"/>
          </p:nvPr>
        </p:nvSpPr>
        <p:spPr/>
        <p:txBody>
          <a:bodyPr/>
          <a:lstStyle/>
          <a:p>
            <a:r>
              <a:rPr lang="en-US" dirty="0"/>
              <a:t>Tree-building Methods</a:t>
            </a:r>
          </a:p>
        </p:txBody>
      </p:sp>
      <p:sp>
        <p:nvSpPr>
          <p:cNvPr id="3" name="Text Placeholder 2">
            <a:extLst>
              <a:ext uri="{FF2B5EF4-FFF2-40B4-BE49-F238E27FC236}">
                <a16:creationId xmlns:a16="http://schemas.microsoft.com/office/drawing/2014/main" id="{BF6DEA7D-DC60-6008-D02C-9AA6691606B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226317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D986-8691-6C39-88E3-539C58F3D67F}"/>
              </a:ext>
            </a:extLst>
          </p:cNvPr>
          <p:cNvSpPr>
            <a:spLocks noGrp="1"/>
          </p:cNvSpPr>
          <p:nvPr>
            <p:ph type="title"/>
          </p:nvPr>
        </p:nvSpPr>
        <p:spPr/>
        <p:txBody>
          <a:bodyPr/>
          <a:lstStyle/>
          <a:p>
            <a:r>
              <a:rPr lang="en-US" dirty="0"/>
              <a:t>Two main approaches - 1</a:t>
            </a:r>
          </a:p>
        </p:txBody>
      </p:sp>
      <p:sp>
        <p:nvSpPr>
          <p:cNvPr id="3" name="Content Placeholder 2">
            <a:extLst>
              <a:ext uri="{FF2B5EF4-FFF2-40B4-BE49-F238E27FC236}">
                <a16:creationId xmlns:a16="http://schemas.microsoft.com/office/drawing/2014/main" id="{9AE9EC4D-9E1C-5C00-8EE7-48BB49219092}"/>
              </a:ext>
            </a:extLst>
          </p:cNvPr>
          <p:cNvSpPr>
            <a:spLocks noGrp="1"/>
          </p:cNvSpPr>
          <p:nvPr>
            <p:ph sz="half" idx="1"/>
          </p:nvPr>
        </p:nvSpPr>
        <p:spPr/>
        <p:txBody>
          <a:bodyPr>
            <a:normAutofit/>
          </a:bodyPr>
          <a:lstStyle/>
          <a:p>
            <a:r>
              <a:rPr lang="en-US" b="1" dirty="0">
                <a:solidFill>
                  <a:schemeClr val="accent6">
                    <a:lumMod val="75000"/>
                  </a:schemeClr>
                </a:solidFill>
              </a:rPr>
              <a:t>Algorithmic (bottom-up/distance matrix/clustering)</a:t>
            </a:r>
          </a:p>
          <a:p>
            <a:pPr lvl="1"/>
            <a:r>
              <a:rPr lang="en-US" dirty="0"/>
              <a:t>UPGMA</a:t>
            </a:r>
          </a:p>
          <a:p>
            <a:pPr lvl="1"/>
            <a:r>
              <a:rPr lang="en-US" dirty="0" err="1"/>
              <a:t>Neighbour</a:t>
            </a:r>
            <a:r>
              <a:rPr lang="en-US" dirty="0"/>
              <a:t>-Joining</a:t>
            </a:r>
          </a:p>
          <a:p>
            <a:r>
              <a:rPr lang="en-US" dirty="0"/>
              <a:t>Modelling (find a tree that best fits the data)</a:t>
            </a:r>
          </a:p>
          <a:p>
            <a:pPr lvl="1"/>
            <a:r>
              <a:rPr lang="en-US" dirty="0"/>
              <a:t>Maximum parsimony</a:t>
            </a:r>
          </a:p>
          <a:p>
            <a:pPr lvl="1"/>
            <a:r>
              <a:rPr lang="en-US" dirty="0"/>
              <a:t>Maximum likelihood</a:t>
            </a:r>
          </a:p>
          <a:p>
            <a:pPr lvl="1"/>
            <a:r>
              <a:rPr lang="en-US" dirty="0"/>
              <a:t>Bayesian inference</a:t>
            </a:r>
          </a:p>
          <a:p>
            <a:pPr lvl="1"/>
            <a:endParaRPr lang="en-US" dirty="0"/>
          </a:p>
        </p:txBody>
      </p:sp>
      <p:sp>
        <p:nvSpPr>
          <p:cNvPr id="4" name="Content Placeholder 3">
            <a:extLst>
              <a:ext uri="{FF2B5EF4-FFF2-40B4-BE49-F238E27FC236}">
                <a16:creationId xmlns:a16="http://schemas.microsoft.com/office/drawing/2014/main" id="{DB9B75B1-73BB-C36B-718A-DF475EE4675B}"/>
              </a:ext>
            </a:extLst>
          </p:cNvPr>
          <p:cNvSpPr>
            <a:spLocks noGrp="1"/>
          </p:cNvSpPr>
          <p:nvPr>
            <p:ph sz="half" idx="2"/>
          </p:nvPr>
        </p:nvSpPr>
        <p:spPr>
          <a:xfrm>
            <a:off x="6172200" y="1825624"/>
            <a:ext cx="5181600" cy="4912059"/>
          </a:xfrm>
        </p:spPr>
        <p:txBody>
          <a:bodyPr>
            <a:normAutofit/>
          </a:bodyPr>
          <a:lstStyle/>
          <a:p>
            <a:r>
              <a:rPr lang="en-US" dirty="0">
                <a:solidFill>
                  <a:schemeClr val="accent5">
                    <a:lumMod val="75000"/>
                  </a:schemeClr>
                </a:solidFill>
              </a:rPr>
              <a:t>See BM329 workshop page for UPGMA summary:</a:t>
            </a:r>
            <a:br>
              <a:rPr lang="en-US" dirty="0"/>
            </a:br>
            <a:r>
              <a:rPr lang="en-US" sz="1200" dirty="0">
                <a:hlinkClick r:id="rId3"/>
              </a:rPr>
              <a:t>https://sipbs-compbiol.github.io/BM329_Block_B_Workshop/upgma.html</a:t>
            </a:r>
            <a:endParaRPr lang="en-US" sz="1200" dirty="0"/>
          </a:p>
          <a:p>
            <a:r>
              <a:rPr lang="en-US" dirty="0"/>
              <a:t>Make a distance matrix from the MSA</a:t>
            </a:r>
          </a:p>
          <a:p>
            <a:pPr lvl="1"/>
            <a:r>
              <a:rPr lang="en-US" dirty="0">
                <a:solidFill>
                  <a:schemeClr val="accent2">
                    <a:lumMod val="75000"/>
                  </a:schemeClr>
                </a:solidFill>
              </a:rPr>
              <a:t>(Main influence of biology)</a:t>
            </a:r>
          </a:p>
          <a:p>
            <a:r>
              <a:rPr lang="en-US" dirty="0"/>
              <a:t>Find the most closely-related pair and join them</a:t>
            </a:r>
          </a:p>
          <a:p>
            <a:pPr lvl="1"/>
            <a:r>
              <a:rPr lang="en-US" dirty="0"/>
              <a:t>Repeat until all sequences are joined</a:t>
            </a:r>
          </a:p>
          <a:p>
            <a:pPr lvl="1"/>
            <a:r>
              <a:rPr lang="en-US" dirty="0">
                <a:solidFill>
                  <a:schemeClr val="accent2">
                    <a:lumMod val="75000"/>
                  </a:schemeClr>
                </a:solidFill>
              </a:rPr>
              <a:t>(Assumption of bifurcating tree)</a:t>
            </a:r>
          </a:p>
        </p:txBody>
      </p:sp>
    </p:spTree>
    <p:extLst>
      <p:ext uri="{BB962C8B-B14F-4D97-AF65-F5344CB8AC3E}">
        <p14:creationId xmlns:p14="http://schemas.microsoft.com/office/powerpoint/2010/main" val="2220465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D986-8691-6C39-88E3-539C58F3D67F}"/>
              </a:ext>
            </a:extLst>
          </p:cNvPr>
          <p:cNvSpPr>
            <a:spLocks noGrp="1"/>
          </p:cNvSpPr>
          <p:nvPr>
            <p:ph type="title"/>
          </p:nvPr>
        </p:nvSpPr>
        <p:spPr/>
        <p:txBody>
          <a:bodyPr/>
          <a:lstStyle/>
          <a:p>
            <a:r>
              <a:rPr lang="en-US" dirty="0"/>
              <a:t>Two main approaches - 2</a:t>
            </a:r>
          </a:p>
        </p:txBody>
      </p:sp>
      <p:sp>
        <p:nvSpPr>
          <p:cNvPr id="3" name="Content Placeholder 2">
            <a:extLst>
              <a:ext uri="{FF2B5EF4-FFF2-40B4-BE49-F238E27FC236}">
                <a16:creationId xmlns:a16="http://schemas.microsoft.com/office/drawing/2014/main" id="{9AE9EC4D-9E1C-5C00-8EE7-48BB49219092}"/>
              </a:ext>
            </a:extLst>
          </p:cNvPr>
          <p:cNvSpPr>
            <a:spLocks noGrp="1"/>
          </p:cNvSpPr>
          <p:nvPr>
            <p:ph sz="half" idx="1"/>
          </p:nvPr>
        </p:nvSpPr>
        <p:spPr>
          <a:xfrm>
            <a:off x="189298" y="1825624"/>
            <a:ext cx="5181600" cy="4351338"/>
          </a:xfrm>
        </p:spPr>
        <p:txBody>
          <a:bodyPr>
            <a:normAutofit lnSpcReduction="10000"/>
          </a:bodyPr>
          <a:lstStyle/>
          <a:p>
            <a:r>
              <a:rPr lang="en-US" dirty="0"/>
              <a:t>Algorithmic (bottom-up/distance matrix/clustering)</a:t>
            </a:r>
          </a:p>
          <a:p>
            <a:pPr lvl="1"/>
            <a:r>
              <a:rPr lang="en-US" dirty="0"/>
              <a:t>UPGMA</a:t>
            </a:r>
          </a:p>
          <a:p>
            <a:pPr lvl="1"/>
            <a:r>
              <a:rPr lang="en-US" dirty="0" err="1"/>
              <a:t>Neighbour</a:t>
            </a:r>
            <a:r>
              <a:rPr lang="en-US" dirty="0"/>
              <a:t>-Joining</a:t>
            </a:r>
          </a:p>
          <a:p>
            <a:r>
              <a:rPr lang="en-US" b="1" dirty="0">
                <a:solidFill>
                  <a:schemeClr val="accent6">
                    <a:lumMod val="75000"/>
                  </a:schemeClr>
                </a:solidFill>
              </a:rPr>
              <a:t>Modelling (find a tree that best fits the data)</a:t>
            </a:r>
          </a:p>
          <a:p>
            <a:pPr lvl="1"/>
            <a:r>
              <a:rPr lang="en-US" dirty="0"/>
              <a:t>Maximum parsimony</a:t>
            </a:r>
          </a:p>
          <a:p>
            <a:pPr lvl="1"/>
            <a:r>
              <a:rPr lang="en-US" dirty="0"/>
              <a:t>Maximum likelihood</a:t>
            </a:r>
          </a:p>
          <a:p>
            <a:pPr lvl="2"/>
            <a:r>
              <a:rPr lang="en-US" dirty="0" err="1">
                <a:hlinkClick r:id="rId3"/>
              </a:rPr>
              <a:t>RaxML</a:t>
            </a:r>
            <a:endParaRPr lang="en-US" dirty="0"/>
          </a:p>
          <a:p>
            <a:pPr lvl="1"/>
            <a:r>
              <a:rPr lang="en-US" dirty="0"/>
              <a:t>Bayesian inference</a:t>
            </a:r>
          </a:p>
          <a:p>
            <a:pPr lvl="2"/>
            <a:r>
              <a:rPr lang="en-US" dirty="0" err="1">
                <a:hlinkClick r:id="rId4"/>
              </a:rPr>
              <a:t>MrBayes</a:t>
            </a:r>
            <a:endParaRPr lang="en-US" dirty="0"/>
          </a:p>
          <a:p>
            <a:pPr lvl="1"/>
            <a:endParaRPr lang="en-US" dirty="0"/>
          </a:p>
        </p:txBody>
      </p:sp>
      <p:sp>
        <p:nvSpPr>
          <p:cNvPr id="4" name="Content Placeholder 3">
            <a:extLst>
              <a:ext uri="{FF2B5EF4-FFF2-40B4-BE49-F238E27FC236}">
                <a16:creationId xmlns:a16="http://schemas.microsoft.com/office/drawing/2014/main" id="{DB9B75B1-73BB-C36B-718A-DF475EE4675B}"/>
              </a:ext>
            </a:extLst>
          </p:cNvPr>
          <p:cNvSpPr>
            <a:spLocks noGrp="1"/>
          </p:cNvSpPr>
          <p:nvPr>
            <p:ph sz="half" idx="2"/>
          </p:nvPr>
        </p:nvSpPr>
        <p:spPr>
          <a:xfrm>
            <a:off x="5486401" y="1825624"/>
            <a:ext cx="6516302" cy="4912059"/>
          </a:xfrm>
        </p:spPr>
        <p:txBody>
          <a:bodyPr>
            <a:normAutofit lnSpcReduction="10000"/>
          </a:bodyPr>
          <a:lstStyle/>
          <a:p>
            <a:r>
              <a:rPr lang="en-US" dirty="0">
                <a:solidFill>
                  <a:schemeClr val="accent2">
                    <a:lumMod val="75000"/>
                  </a:schemeClr>
                </a:solidFill>
              </a:rPr>
              <a:t>Assume that a bifurcating tree structure is correct</a:t>
            </a:r>
          </a:p>
          <a:p>
            <a:r>
              <a:rPr lang="en-US" dirty="0">
                <a:solidFill>
                  <a:schemeClr val="accent5">
                    <a:lumMod val="75000"/>
                  </a:schemeClr>
                </a:solidFill>
              </a:rPr>
              <a:t>Find the tree that explains the data better than any previously-seen alternative tree</a:t>
            </a:r>
          </a:p>
          <a:p>
            <a:pPr lvl="1"/>
            <a:r>
              <a:rPr lang="en-US" b="1" dirty="0">
                <a:solidFill>
                  <a:srgbClr val="7030A0"/>
                </a:solidFill>
              </a:rPr>
              <a:t>Maximum parsimony: </a:t>
            </a:r>
            <a:r>
              <a:rPr lang="en-US" dirty="0"/>
              <a:t>minimize the number of </a:t>
            </a:r>
            <a:r>
              <a:rPr lang="en-US" u="sng" dirty="0">
                <a:solidFill>
                  <a:schemeClr val="accent2">
                    <a:lumMod val="75000"/>
                  </a:schemeClr>
                </a:solidFill>
              </a:rPr>
              <a:t>character-state changes </a:t>
            </a:r>
            <a:r>
              <a:rPr lang="en-US" dirty="0"/>
              <a:t>(i.e. site substitutions)</a:t>
            </a:r>
          </a:p>
          <a:p>
            <a:pPr lvl="1"/>
            <a:r>
              <a:rPr lang="en-US" b="1" dirty="0">
                <a:solidFill>
                  <a:srgbClr val="7030A0"/>
                </a:solidFill>
              </a:rPr>
              <a:t>Maximum likelihood: </a:t>
            </a:r>
            <a:r>
              <a:rPr lang="en-US" dirty="0"/>
              <a:t>the most probable tree, given a </a:t>
            </a:r>
            <a:r>
              <a:rPr lang="en-US" u="sng" dirty="0">
                <a:solidFill>
                  <a:schemeClr val="accent2">
                    <a:lumMod val="75000"/>
                  </a:schemeClr>
                </a:solidFill>
              </a:rPr>
              <a:t>statistical model of site substitution probabilities</a:t>
            </a:r>
          </a:p>
          <a:p>
            <a:pPr lvl="1"/>
            <a:r>
              <a:rPr lang="en-US" b="1" dirty="0">
                <a:solidFill>
                  <a:srgbClr val="7030A0"/>
                </a:solidFill>
              </a:rPr>
              <a:t>Bayesian: </a:t>
            </a:r>
            <a:r>
              <a:rPr lang="en-US" dirty="0"/>
              <a:t>the most probable tree, given a </a:t>
            </a:r>
            <a:r>
              <a:rPr lang="en-US" u="sng" dirty="0">
                <a:solidFill>
                  <a:schemeClr val="accent2">
                    <a:lumMod val="75000"/>
                  </a:schemeClr>
                </a:solidFill>
              </a:rPr>
              <a:t>set of prior assumptions</a:t>
            </a:r>
            <a:r>
              <a:rPr lang="en-US" dirty="0"/>
              <a:t>, such as a model of site substitution probabilities and/or known relationships between sequences </a:t>
            </a:r>
          </a:p>
        </p:txBody>
      </p:sp>
    </p:spTree>
    <p:extLst>
      <p:ext uri="{BB962C8B-B14F-4D97-AF65-F5344CB8AC3E}">
        <p14:creationId xmlns:p14="http://schemas.microsoft.com/office/powerpoint/2010/main" val="2171220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EACEF-2B32-FB7C-399A-E342CC863603}"/>
              </a:ext>
            </a:extLst>
          </p:cNvPr>
          <p:cNvSpPr>
            <a:spLocks noGrp="1"/>
          </p:cNvSpPr>
          <p:nvPr>
            <p:ph type="title"/>
          </p:nvPr>
        </p:nvSpPr>
        <p:spPr/>
        <p:txBody>
          <a:bodyPr/>
          <a:lstStyle/>
          <a:p>
            <a:r>
              <a:rPr lang="en-US" dirty="0"/>
              <a:t>The Workshop</a:t>
            </a:r>
          </a:p>
        </p:txBody>
      </p:sp>
      <p:sp>
        <p:nvSpPr>
          <p:cNvPr id="3" name="Text Placeholder 2">
            <a:extLst>
              <a:ext uri="{FF2B5EF4-FFF2-40B4-BE49-F238E27FC236}">
                <a16:creationId xmlns:a16="http://schemas.microsoft.com/office/drawing/2014/main" id="{B96BE1F1-1DF3-7924-0C5F-74399D0875AC}"/>
              </a:ext>
            </a:extLst>
          </p:cNvPr>
          <p:cNvSpPr>
            <a:spLocks noGrp="1"/>
          </p:cNvSpPr>
          <p:nvPr>
            <p:ph type="body" idx="1"/>
          </p:nvPr>
        </p:nvSpPr>
        <p:spPr/>
        <p:txBody>
          <a:bodyPr/>
          <a:lstStyle/>
          <a:p>
            <a:r>
              <a:rPr lang="en-US" dirty="0"/>
              <a:t>Build and visualize your own tree</a:t>
            </a:r>
          </a:p>
        </p:txBody>
      </p:sp>
    </p:spTree>
    <p:extLst>
      <p:ext uri="{BB962C8B-B14F-4D97-AF65-F5344CB8AC3E}">
        <p14:creationId xmlns:p14="http://schemas.microsoft.com/office/powerpoint/2010/main" val="1223574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E1320-5745-4379-D37F-C0E6478B1CDB}"/>
              </a:ext>
            </a:extLst>
          </p:cNvPr>
          <p:cNvSpPr>
            <a:spLocks noGrp="1"/>
          </p:cNvSpPr>
          <p:nvPr>
            <p:ph type="title"/>
          </p:nvPr>
        </p:nvSpPr>
        <p:spPr/>
        <p:txBody>
          <a:bodyPr/>
          <a:lstStyle/>
          <a:p>
            <a:r>
              <a:rPr lang="en-US" dirty="0"/>
              <a:t>Part 1: Get a tree and upload to </a:t>
            </a:r>
            <a:r>
              <a:rPr lang="en-US" dirty="0" err="1"/>
              <a:t>iToL</a:t>
            </a:r>
            <a:endParaRPr lang="en-US" dirty="0"/>
          </a:p>
        </p:txBody>
      </p:sp>
      <p:sp>
        <p:nvSpPr>
          <p:cNvPr id="3" name="Content Placeholder 2">
            <a:extLst>
              <a:ext uri="{FF2B5EF4-FFF2-40B4-BE49-F238E27FC236}">
                <a16:creationId xmlns:a16="http://schemas.microsoft.com/office/drawing/2014/main" id="{2309FCCF-D58C-23E5-4CCB-B05EF93AF958}"/>
              </a:ext>
            </a:extLst>
          </p:cNvPr>
          <p:cNvSpPr>
            <a:spLocks noGrp="1"/>
          </p:cNvSpPr>
          <p:nvPr>
            <p:ph sz="half" idx="1"/>
          </p:nvPr>
        </p:nvSpPr>
        <p:spPr/>
        <p:txBody>
          <a:bodyPr/>
          <a:lstStyle/>
          <a:p>
            <a:r>
              <a:rPr lang="en-US" dirty="0"/>
              <a:t>We supply a tree file</a:t>
            </a:r>
          </a:p>
          <a:p>
            <a:pPr lvl="1"/>
            <a:r>
              <a:rPr lang="en-US" dirty="0" err="1">
                <a:solidFill>
                  <a:schemeClr val="accent6">
                    <a:lumMod val="75000"/>
                  </a:schemeClr>
                </a:solidFill>
                <a:latin typeface="Monaco" pitchFamily="2" charset="77"/>
              </a:rPr>
              <a:t>tree_newick.nwk</a:t>
            </a:r>
            <a:endParaRPr lang="en-US" dirty="0">
              <a:solidFill>
                <a:schemeClr val="accent6">
                  <a:lumMod val="75000"/>
                </a:schemeClr>
              </a:solidFill>
              <a:latin typeface="Monaco" pitchFamily="2" charset="77"/>
            </a:endParaRPr>
          </a:p>
          <a:p>
            <a:r>
              <a:rPr lang="en-US" dirty="0"/>
              <a:t>Download it from the workshop page</a:t>
            </a:r>
          </a:p>
          <a:p>
            <a:r>
              <a:rPr lang="en-US" dirty="0"/>
              <a:t>Upload it to </a:t>
            </a:r>
            <a:r>
              <a:rPr lang="en-US" dirty="0" err="1">
                <a:hlinkClick r:id="rId3"/>
              </a:rPr>
              <a:t>iToL</a:t>
            </a:r>
            <a:r>
              <a:rPr lang="en-US" dirty="0">
                <a:hlinkClick r:id="rId3"/>
              </a:rPr>
              <a:t> (interactive Tree of Life)</a:t>
            </a:r>
            <a:endParaRPr lang="en-US" dirty="0"/>
          </a:p>
          <a:p>
            <a:r>
              <a:rPr lang="en-US" dirty="0">
                <a:solidFill>
                  <a:schemeClr val="accent2">
                    <a:lumMod val="75000"/>
                  </a:schemeClr>
                </a:solidFill>
              </a:rPr>
              <a:t>Read through the material and answer the </a:t>
            </a:r>
            <a:r>
              <a:rPr lang="en-US" dirty="0" err="1">
                <a:solidFill>
                  <a:schemeClr val="accent2">
                    <a:lumMod val="75000"/>
                  </a:schemeClr>
                </a:solidFill>
              </a:rPr>
              <a:t>MyPlace</a:t>
            </a:r>
            <a:r>
              <a:rPr lang="en-US" dirty="0">
                <a:solidFill>
                  <a:schemeClr val="accent2">
                    <a:lumMod val="75000"/>
                  </a:schemeClr>
                </a:solidFill>
              </a:rPr>
              <a:t> formative quiz</a:t>
            </a:r>
          </a:p>
        </p:txBody>
      </p:sp>
      <p:pic>
        <p:nvPicPr>
          <p:cNvPr id="6" name="Content Placeholder 5" descr="A screenshot of a computer&#10;&#10;Description automatically generated">
            <a:extLst>
              <a:ext uri="{FF2B5EF4-FFF2-40B4-BE49-F238E27FC236}">
                <a16:creationId xmlns:a16="http://schemas.microsoft.com/office/drawing/2014/main" id="{6B25E85B-B9A5-A7A1-DEDA-701466AF05C6}"/>
              </a:ext>
            </a:extLst>
          </p:cNvPr>
          <p:cNvPicPr>
            <a:picLocks noGrp="1" noChangeAspect="1"/>
          </p:cNvPicPr>
          <p:nvPr>
            <p:ph sz="half" idx="2"/>
          </p:nvPr>
        </p:nvPicPr>
        <p:blipFill>
          <a:blip r:embed="rId4"/>
          <a:stretch>
            <a:fillRect/>
          </a:stretch>
        </p:blipFill>
        <p:spPr>
          <a:xfrm>
            <a:off x="6172202" y="2051931"/>
            <a:ext cx="5775338" cy="3723225"/>
          </a:xfrm>
        </p:spPr>
      </p:pic>
    </p:spTree>
    <p:extLst>
      <p:ext uri="{BB962C8B-B14F-4D97-AF65-F5344CB8AC3E}">
        <p14:creationId xmlns:p14="http://schemas.microsoft.com/office/powerpoint/2010/main" val="4077190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DC55-CE2D-2417-B87E-F1CB36A93813}"/>
              </a:ext>
            </a:extLst>
          </p:cNvPr>
          <p:cNvSpPr>
            <a:spLocks noGrp="1"/>
          </p:cNvSpPr>
          <p:nvPr>
            <p:ph type="title"/>
          </p:nvPr>
        </p:nvSpPr>
        <p:spPr/>
        <p:txBody>
          <a:bodyPr/>
          <a:lstStyle/>
          <a:p>
            <a:r>
              <a:rPr lang="en-US" dirty="0"/>
              <a:t>Family Trees</a:t>
            </a:r>
          </a:p>
        </p:txBody>
      </p:sp>
      <p:sp>
        <p:nvSpPr>
          <p:cNvPr id="3" name="Text Placeholder 2">
            <a:extLst>
              <a:ext uri="{FF2B5EF4-FFF2-40B4-BE49-F238E27FC236}">
                <a16:creationId xmlns:a16="http://schemas.microsoft.com/office/drawing/2014/main" id="{936630D8-48F9-472A-505B-04727B0D83B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241038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76095-D891-CD55-D71E-FEE161B68FB8}"/>
              </a:ext>
            </a:extLst>
          </p:cNvPr>
          <p:cNvSpPr>
            <a:spLocks noGrp="1"/>
          </p:cNvSpPr>
          <p:nvPr>
            <p:ph type="title"/>
          </p:nvPr>
        </p:nvSpPr>
        <p:spPr/>
        <p:txBody>
          <a:bodyPr/>
          <a:lstStyle/>
          <a:p>
            <a:r>
              <a:rPr lang="en-US" dirty="0"/>
              <a:t>Part 2: Types of phylogenetic tree</a:t>
            </a:r>
          </a:p>
        </p:txBody>
      </p:sp>
      <p:sp>
        <p:nvSpPr>
          <p:cNvPr id="3" name="Content Placeholder 2">
            <a:extLst>
              <a:ext uri="{FF2B5EF4-FFF2-40B4-BE49-F238E27FC236}">
                <a16:creationId xmlns:a16="http://schemas.microsoft.com/office/drawing/2014/main" id="{F4F5B43E-1A1F-837F-CB64-AA22C8E29DB9}"/>
              </a:ext>
            </a:extLst>
          </p:cNvPr>
          <p:cNvSpPr>
            <a:spLocks noGrp="1"/>
          </p:cNvSpPr>
          <p:nvPr>
            <p:ph sz="half" idx="1"/>
          </p:nvPr>
        </p:nvSpPr>
        <p:spPr/>
        <p:txBody>
          <a:bodyPr/>
          <a:lstStyle/>
          <a:p>
            <a:r>
              <a:rPr lang="en-US" dirty="0"/>
              <a:t>Render your tree in a number of ways using </a:t>
            </a:r>
            <a:r>
              <a:rPr lang="en-US" dirty="0" err="1">
                <a:hlinkClick r:id="rId3"/>
              </a:rPr>
              <a:t>iToL</a:t>
            </a:r>
            <a:endParaRPr lang="en-US" dirty="0"/>
          </a:p>
          <a:p>
            <a:r>
              <a:rPr lang="en-US" dirty="0">
                <a:solidFill>
                  <a:schemeClr val="accent2">
                    <a:lumMod val="75000"/>
                  </a:schemeClr>
                </a:solidFill>
              </a:rPr>
              <a:t>Read through the material and answer the </a:t>
            </a:r>
            <a:r>
              <a:rPr lang="en-US" dirty="0" err="1">
                <a:solidFill>
                  <a:schemeClr val="accent2">
                    <a:lumMod val="75000"/>
                  </a:schemeClr>
                </a:solidFill>
              </a:rPr>
              <a:t>MyPlace</a:t>
            </a:r>
            <a:r>
              <a:rPr lang="en-US" dirty="0">
                <a:solidFill>
                  <a:schemeClr val="accent2">
                    <a:lumMod val="75000"/>
                  </a:schemeClr>
                </a:solidFill>
              </a:rPr>
              <a:t> formative quiz</a:t>
            </a:r>
          </a:p>
        </p:txBody>
      </p:sp>
      <p:pic>
        <p:nvPicPr>
          <p:cNvPr id="6" name="Content Placeholder 5">
            <a:extLst>
              <a:ext uri="{FF2B5EF4-FFF2-40B4-BE49-F238E27FC236}">
                <a16:creationId xmlns:a16="http://schemas.microsoft.com/office/drawing/2014/main" id="{F28FDC59-9065-A4EA-6FE2-E8631B928005}"/>
              </a:ext>
            </a:extLst>
          </p:cNvPr>
          <p:cNvPicPr>
            <a:picLocks noGrp="1" noChangeAspect="1"/>
          </p:cNvPicPr>
          <p:nvPr>
            <p:ph sz="half" idx="2"/>
          </p:nvPr>
        </p:nvPicPr>
        <p:blipFill>
          <a:blip r:embed="rId4"/>
          <a:stretch>
            <a:fillRect/>
          </a:stretch>
        </p:blipFill>
        <p:spPr>
          <a:xfrm>
            <a:off x="6187853" y="1825625"/>
            <a:ext cx="5150293" cy="4351338"/>
          </a:xfrm>
        </p:spPr>
      </p:pic>
    </p:spTree>
    <p:extLst>
      <p:ext uri="{BB962C8B-B14F-4D97-AF65-F5344CB8AC3E}">
        <p14:creationId xmlns:p14="http://schemas.microsoft.com/office/powerpoint/2010/main" val="262256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A9F56-975C-9066-CD1C-8313A64A5160}"/>
              </a:ext>
            </a:extLst>
          </p:cNvPr>
          <p:cNvSpPr>
            <a:spLocks noGrp="1"/>
          </p:cNvSpPr>
          <p:nvPr>
            <p:ph type="title"/>
          </p:nvPr>
        </p:nvSpPr>
        <p:spPr/>
        <p:txBody>
          <a:bodyPr/>
          <a:lstStyle/>
          <a:p>
            <a:r>
              <a:rPr lang="en-US" dirty="0"/>
              <a:t>Part 3: Make your own phylogenetic tree</a:t>
            </a:r>
          </a:p>
        </p:txBody>
      </p:sp>
      <p:sp>
        <p:nvSpPr>
          <p:cNvPr id="3" name="Content Placeholder 2">
            <a:extLst>
              <a:ext uri="{FF2B5EF4-FFF2-40B4-BE49-F238E27FC236}">
                <a16:creationId xmlns:a16="http://schemas.microsoft.com/office/drawing/2014/main" id="{85693569-0218-94CF-E1B5-845F0883862D}"/>
              </a:ext>
            </a:extLst>
          </p:cNvPr>
          <p:cNvSpPr>
            <a:spLocks noGrp="1"/>
          </p:cNvSpPr>
          <p:nvPr>
            <p:ph sz="half" idx="1"/>
          </p:nvPr>
        </p:nvSpPr>
        <p:spPr/>
        <p:txBody>
          <a:bodyPr/>
          <a:lstStyle/>
          <a:p>
            <a:r>
              <a:rPr lang="en-US" dirty="0"/>
              <a:t>Acquire sequence data from </a:t>
            </a:r>
            <a:r>
              <a:rPr lang="en-US" dirty="0">
                <a:hlinkClick r:id="rId3"/>
              </a:rPr>
              <a:t>UniProt</a:t>
            </a:r>
            <a:endParaRPr lang="en-US" dirty="0"/>
          </a:p>
          <a:p>
            <a:r>
              <a:rPr lang="en-US" dirty="0"/>
              <a:t>Align the sequences (</a:t>
            </a:r>
            <a:r>
              <a:rPr lang="en-US" dirty="0">
                <a:hlinkClick r:id="rId4"/>
              </a:rPr>
              <a:t>MUSCLE</a:t>
            </a:r>
            <a:r>
              <a:rPr lang="en-US" dirty="0"/>
              <a:t>)</a:t>
            </a:r>
          </a:p>
          <a:p>
            <a:r>
              <a:rPr lang="en-US" dirty="0"/>
              <a:t>Construct a </a:t>
            </a:r>
            <a:r>
              <a:rPr lang="en-US" dirty="0" err="1"/>
              <a:t>Neighbour</a:t>
            </a:r>
            <a:r>
              <a:rPr lang="en-US" dirty="0"/>
              <a:t>-Joining tree (</a:t>
            </a:r>
            <a:r>
              <a:rPr lang="en-US" dirty="0">
                <a:hlinkClick r:id="rId5"/>
              </a:rPr>
              <a:t>Simple Phylogeny</a:t>
            </a:r>
            <a:r>
              <a:rPr lang="en-US" dirty="0"/>
              <a:t>)</a:t>
            </a:r>
          </a:p>
          <a:p>
            <a:r>
              <a:rPr lang="en-US" dirty="0" err="1"/>
              <a:t>Visualise</a:t>
            </a:r>
            <a:r>
              <a:rPr lang="en-US" dirty="0"/>
              <a:t> your tree in </a:t>
            </a:r>
            <a:r>
              <a:rPr lang="en-US" dirty="0" err="1">
                <a:hlinkClick r:id="rId6"/>
              </a:rPr>
              <a:t>iToL</a:t>
            </a:r>
            <a:endParaRPr lang="en-US" dirty="0"/>
          </a:p>
          <a:p>
            <a:r>
              <a:rPr lang="en-US" dirty="0">
                <a:solidFill>
                  <a:schemeClr val="accent2">
                    <a:lumMod val="75000"/>
                  </a:schemeClr>
                </a:solidFill>
              </a:rPr>
              <a:t>Read through the material and answer the </a:t>
            </a:r>
            <a:r>
              <a:rPr lang="en-US" dirty="0" err="1">
                <a:solidFill>
                  <a:schemeClr val="accent2">
                    <a:lumMod val="75000"/>
                  </a:schemeClr>
                </a:solidFill>
              </a:rPr>
              <a:t>MyPlace</a:t>
            </a:r>
            <a:r>
              <a:rPr lang="en-US" dirty="0">
                <a:solidFill>
                  <a:schemeClr val="accent2">
                    <a:lumMod val="75000"/>
                  </a:schemeClr>
                </a:solidFill>
              </a:rPr>
              <a:t> formative quiz</a:t>
            </a:r>
          </a:p>
        </p:txBody>
      </p:sp>
      <p:pic>
        <p:nvPicPr>
          <p:cNvPr id="6" name="Content Placeholder 5" descr="A screenshot of a computer&#10;&#10;Description automatically generated">
            <a:extLst>
              <a:ext uri="{FF2B5EF4-FFF2-40B4-BE49-F238E27FC236}">
                <a16:creationId xmlns:a16="http://schemas.microsoft.com/office/drawing/2014/main" id="{59D5C5D0-2AAF-5098-CE4C-187CDD133C8A}"/>
              </a:ext>
            </a:extLst>
          </p:cNvPr>
          <p:cNvPicPr>
            <a:picLocks noGrp="1" noChangeAspect="1"/>
          </p:cNvPicPr>
          <p:nvPr>
            <p:ph sz="half" idx="2"/>
          </p:nvPr>
        </p:nvPicPr>
        <p:blipFill>
          <a:blip r:embed="rId7"/>
          <a:stretch>
            <a:fillRect/>
          </a:stretch>
        </p:blipFill>
        <p:spPr>
          <a:xfrm>
            <a:off x="6706854" y="4025473"/>
            <a:ext cx="4646946" cy="2778065"/>
          </a:xfrm>
        </p:spPr>
      </p:pic>
      <p:pic>
        <p:nvPicPr>
          <p:cNvPr id="8" name="Picture 7" descr="A blue rectangle with white text&#10;&#10;Description automatically generated">
            <a:extLst>
              <a:ext uri="{FF2B5EF4-FFF2-40B4-BE49-F238E27FC236}">
                <a16:creationId xmlns:a16="http://schemas.microsoft.com/office/drawing/2014/main" id="{315EBB17-4BF0-A54C-B9DF-1C2FA8595FEB}"/>
              </a:ext>
            </a:extLst>
          </p:cNvPr>
          <p:cNvPicPr>
            <a:picLocks noChangeAspect="1"/>
          </p:cNvPicPr>
          <p:nvPr/>
        </p:nvPicPr>
        <p:blipFill>
          <a:blip r:embed="rId8"/>
          <a:stretch>
            <a:fillRect/>
          </a:stretch>
        </p:blipFill>
        <p:spPr>
          <a:xfrm>
            <a:off x="6729889" y="1717410"/>
            <a:ext cx="4600876" cy="2230233"/>
          </a:xfrm>
          <a:prstGeom prst="rect">
            <a:avLst/>
          </a:prstGeom>
        </p:spPr>
      </p:pic>
    </p:spTree>
    <p:extLst>
      <p:ext uri="{BB962C8B-B14F-4D97-AF65-F5344CB8AC3E}">
        <p14:creationId xmlns:p14="http://schemas.microsoft.com/office/powerpoint/2010/main" val="30525043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1A10E-FB3D-295B-1BBA-CA7A4A7A09E8}"/>
              </a:ext>
            </a:extLst>
          </p:cNvPr>
          <p:cNvSpPr>
            <a:spLocks noGrp="1"/>
          </p:cNvSpPr>
          <p:nvPr>
            <p:ph type="title"/>
          </p:nvPr>
        </p:nvSpPr>
        <p:spPr/>
        <p:txBody>
          <a:bodyPr/>
          <a:lstStyle/>
          <a:p>
            <a:r>
              <a:rPr lang="en-US" dirty="0"/>
              <a:t>Part 4: Refine your </a:t>
            </a:r>
            <a:r>
              <a:rPr lang="en-US" dirty="0" err="1"/>
              <a:t>visualisation</a:t>
            </a:r>
            <a:endParaRPr lang="en-US" dirty="0"/>
          </a:p>
        </p:txBody>
      </p:sp>
      <p:sp>
        <p:nvSpPr>
          <p:cNvPr id="3" name="Content Placeholder 2">
            <a:extLst>
              <a:ext uri="{FF2B5EF4-FFF2-40B4-BE49-F238E27FC236}">
                <a16:creationId xmlns:a16="http://schemas.microsoft.com/office/drawing/2014/main" id="{13F56120-915C-C0DA-5101-015811901910}"/>
              </a:ext>
            </a:extLst>
          </p:cNvPr>
          <p:cNvSpPr>
            <a:spLocks noGrp="1"/>
          </p:cNvSpPr>
          <p:nvPr>
            <p:ph sz="half" idx="1"/>
          </p:nvPr>
        </p:nvSpPr>
        <p:spPr>
          <a:xfrm>
            <a:off x="838199" y="1825625"/>
            <a:ext cx="10413733" cy="2938880"/>
          </a:xfrm>
        </p:spPr>
        <p:txBody>
          <a:bodyPr/>
          <a:lstStyle/>
          <a:p>
            <a:r>
              <a:rPr lang="en-US" dirty="0"/>
              <a:t>Use </a:t>
            </a:r>
            <a:r>
              <a:rPr lang="en-US" dirty="0" err="1">
                <a:hlinkClick r:id="rId3"/>
              </a:rPr>
              <a:t>iToL</a:t>
            </a:r>
            <a:r>
              <a:rPr lang="en-US" dirty="0"/>
              <a:t> to make your tree more informative</a:t>
            </a:r>
          </a:p>
          <a:p>
            <a:r>
              <a:rPr lang="en-US" dirty="0"/>
              <a:t>Compare your </a:t>
            </a:r>
            <a:r>
              <a:rPr lang="en-US" b="1" i="1" dirty="0">
                <a:solidFill>
                  <a:schemeClr val="accent6">
                    <a:lumMod val="75000"/>
                  </a:schemeClr>
                </a:solidFill>
              </a:rPr>
              <a:t>gene tree </a:t>
            </a:r>
            <a:r>
              <a:rPr lang="en-US" dirty="0"/>
              <a:t>with a more comprehensive </a:t>
            </a:r>
            <a:r>
              <a:rPr lang="en-US" b="1" i="1" dirty="0">
                <a:solidFill>
                  <a:schemeClr val="accent5">
                    <a:lumMod val="75000"/>
                  </a:schemeClr>
                </a:solidFill>
              </a:rPr>
              <a:t>species tree</a:t>
            </a:r>
          </a:p>
          <a:p>
            <a:r>
              <a:rPr lang="en-US" dirty="0">
                <a:solidFill>
                  <a:schemeClr val="accent2">
                    <a:lumMod val="75000"/>
                  </a:schemeClr>
                </a:solidFill>
              </a:rPr>
              <a:t>Read through the material and answer the </a:t>
            </a:r>
            <a:r>
              <a:rPr lang="en-US" dirty="0" err="1">
                <a:solidFill>
                  <a:schemeClr val="accent2">
                    <a:lumMod val="75000"/>
                  </a:schemeClr>
                </a:solidFill>
              </a:rPr>
              <a:t>MyPlace</a:t>
            </a:r>
            <a:r>
              <a:rPr lang="en-US" dirty="0">
                <a:solidFill>
                  <a:schemeClr val="accent2">
                    <a:lumMod val="75000"/>
                  </a:schemeClr>
                </a:solidFill>
              </a:rPr>
              <a:t> formative quiz</a:t>
            </a:r>
          </a:p>
        </p:txBody>
      </p:sp>
      <p:pic>
        <p:nvPicPr>
          <p:cNvPr id="6" name="Picture 5" descr="A diagram of a number&#10;&#10;Description automatically generated">
            <a:extLst>
              <a:ext uri="{FF2B5EF4-FFF2-40B4-BE49-F238E27FC236}">
                <a16:creationId xmlns:a16="http://schemas.microsoft.com/office/drawing/2014/main" id="{8A067B15-9A9A-FF17-06E5-C967F8195223}"/>
              </a:ext>
            </a:extLst>
          </p:cNvPr>
          <p:cNvPicPr>
            <a:picLocks noChangeAspect="1"/>
          </p:cNvPicPr>
          <p:nvPr/>
        </p:nvPicPr>
        <p:blipFill>
          <a:blip r:embed="rId4"/>
          <a:stretch>
            <a:fillRect/>
          </a:stretch>
        </p:blipFill>
        <p:spPr>
          <a:xfrm>
            <a:off x="392536" y="3613032"/>
            <a:ext cx="11406928" cy="2572820"/>
          </a:xfrm>
          <a:prstGeom prst="rect">
            <a:avLst/>
          </a:prstGeom>
        </p:spPr>
      </p:pic>
      <p:sp>
        <p:nvSpPr>
          <p:cNvPr id="7" name="TextBox 6">
            <a:extLst>
              <a:ext uri="{FF2B5EF4-FFF2-40B4-BE49-F238E27FC236}">
                <a16:creationId xmlns:a16="http://schemas.microsoft.com/office/drawing/2014/main" id="{AEC27C31-497F-103E-45CF-9EFF0EEC0949}"/>
              </a:ext>
            </a:extLst>
          </p:cNvPr>
          <p:cNvSpPr txBox="1"/>
          <p:nvPr/>
        </p:nvSpPr>
        <p:spPr>
          <a:xfrm>
            <a:off x="0" y="6518859"/>
            <a:ext cx="5495928" cy="369332"/>
          </a:xfrm>
          <a:prstGeom prst="rect">
            <a:avLst/>
          </a:prstGeom>
          <a:noFill/>
        </p:spPr>
        <p:txBody>
          <a:bodyPr wrap="none" rtlCol="0">
            <a:spAutoFit/>
          </a:bodyPr>
          <a:lstStyle/>
          <a:p>
            <a:r>
              <a:rPr lang="en-US" dirty="0">
                <a:solidFill>
                  <a:schemeClr val="accent6">
                    <a:lumMod val="75000"/>
                  </a:schemeClr>
                </a:solidFill>
              </a:rPr>
              <a:t>Hall </a:t>
            </a:r>
            <a:r>
              <a:rPr lang="en-US" i="1" dirty="0">
                <a:solidFill>
                  <a:schemeClr val="accent6">
                    <a:lumMod val="75000"/>
                  </a:schemeClr>
                </a:solidFill>
              </a:rPr>
              <a:t>et al.</a:t>
            </a:r>
            <a:r>
              <a:rPr lang="en-US" dirty="0">
                <a:solidFill>
                  <a:schemeClr val="accent6">
                    <a:lumMod val="75000"/>
                  </a:schemeClr>
                </a:solidFill>
              </a:rPr>
              <a:t> (2022) </a:t>
            </a:r>
            <a:r>
              <a:rPr lang="en-US" dirty="0">
                <a:solidFill>
                  <a:schemeClr val="accent6">
                    <a:lumMod val="75000"/>
                  </a:schemeClr>
                </a:solidFill>
                <a:hlinkClick r:id="rId5">
                  <a:extLst>
                    <a:ext uri="{A12FA001-AC4F-418D-AE19-62706E023703}">
                      <ahyp:hlinkClr xmlns:ahyp="http://schemas.microsoft.com/office/drawing/2018/hyperlinkcolor" val="tx"/>
                    </a:ext>
                  </a:extLst>
                </a:hlinkClick>
              </a:rPr>
              <a:t>https://</a:t>
            </a:r>
            <a:r>
              <a:rPr lang="en-US" dirty="0" err="1">
                <a:solidFill>
                  <a:schemeClr val="accent6">
                    <a:lumMod val="75000"/>
                  </a:schemeClr>
                </a:solidFill>
                <a:hlinkClick r:id="rId5">
                  <a:extLst>
                    <a:ext uri="{A12FA001-AC4F-418D-AE19-62706E023703}">
                      <ahyp:hlinkClr xmlns:ahyp="http://schemas.microsoft.com/office/drawing/2018/hyperlinkcolor" val="tx"/>
                    </a:ext>
                  </a:extLst>
                </a:hlinkClick>
              </a:rPr>
              <a:t>doi.org</a:t>
            </a:r>
            <a:r>
              <a:rPr lang="en-US" dirty="0">
                <a:solidFill>
                  <a:schemeClr val="accent6">
                    <a:lumMod val="75000"/>
                  </a:schemeClr>
                </a:solidFill>
                <a:hlinkClick r:id="rId5">
                  <a:extLst>
                    <a:ext uri="{A12FA001-AC4F-418D-AE19-62706E023703}">
                      <ahyp:hlinkClr xmlns:ahyp="http://schemas.microsoft.com/office/drawing/2018/hyperlinkcolor" val="tx"/>
                    </a:ext>
                  </a:extLst>
                </a:hlinkClick>
              </a:rPr>
              <a:t>/10.1128/AEM.01583-21</a:t>
            </a:r>
            <a:endParaRPr lang="en-US" dirty="0">
              <a:solidFill>
                <a:schemeClr val="accent6">
                  <a:lumMod val="75000"/>
                </a:schemeClr>
              </a:solidFill>
            </a:endParaRPr>
          </a:p>
        </p:txBody>
      </p:sp>
    </p:spTree>
    <p:extLst>
      <p:ext uri="{BB962C8B-B14F-4D97-AF65-F5344CB8AC3E}">
        <p14:creationId xmlns:p14="http://schemas.microsoft.com/office/powerpoint/2010/main" val="2530809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ED959-4359-9D13-BF42-F6D311FCD998}"/>
              </a:ext>
            </a:extLst>
          </p:cNvPr>
          <p:cNvSpPr>
            <a:spLocks noGrp="1"/>
          </p:cNvSpPr>
          <p:nvPr>
            <p:ph type="title"/>
          </p:nvPr>
        </p:nvSpPr>
        <p:spPr/>
        <p:txBody>
          <a:bodyPr/>
          <a:lstStyle/>
          <a:p>
            <a:r>
              <a:rPr lang="en-US" dirty="0"/>
              <a:t>Let’s go</a:t>
            </a:r>
          </a:p>
        </p:txBody>
      </p:sp>
      <p:sp>
        <p:nvSpPr>
          <p:cNvPr id="3" name="Content Placeholder 2">
            <a:extLst>
              <a:ext uri="{FF2B5EF4-FFF2-40B4-BE49-F238E27FC236}">
                <a16:creationId xmlns:a16="http://schemas.microsoft.com/office/drawing/2014/main" id="{2895AF75-0EBE-203C-B569-9BA89F519EBF}"/>
              </a:ext>
            </a:extLst>
          </p:cNvPr>
          <p:cNvSpPr>
            <a:spLocks noGrp="1"/>
          </p:cNvSpPr>
          <p:nvPr>
            <p:ph idx="1"/>
          </p:nvPr>
        </p:nvSpPr>
        <p:spPr/>
        <p:txBody>
          <a:bodyPr/>
          <a:lstStyle/>
          <a:p>
            <a:r>
              <a:rPr lang="en-US" b="1" dirty="0">
                <a:solidFill>
                  <a:schemeClr val="accent6">
                    <a:lumMod val="75000"/>
                  </a:schemeClr>
                </a:solidFill>
              </a:rPr>
              <a:t>Workshop materials on BM211 </a:t>
            </a:r>
            <a:r>
              <a:rPr lang="en-US" b="1" dirty="0" err="1">
                <a:solidFill>
                  <a:schemeClr val="accent6">
                    <a:lumMod val="75000"/>
                  </a:schemeClr>
                </a:solidFill>
              </a:rPr>
              <a:t>MyPlace</a:t>
            </a:r>
            <a:r>
              <a:rPr lang="en-US" b="1" dirty="0">
                <a:solidFill>
                  <a:schemeClr val="accent6">
                    <a:lumMod val="75000"/>
                  </a:schemeClr>
                </a:solidFill>
              </a:rPr>
              <a:t> page</a:t>
            </a:r>
          </a:p>
          <a:p>
            <a:pPr lvl="1"/>
            <a:r>
              <a:rPr lang="en-US" dirty="0">
                <a:hlinkClick r:id="rId3"/>
              </a:rPr>
              <a:t>https://classes.myplace.strath.ac.uk/course/view.php?id=21574</a:t>
            </a:r>
            <a:endParaRPr lang="en-US" dirty="0"/>
          </a:p>
          <a:p>
            <a:pPr lvl="1"/>
            <a:r>
              <a:rPr lang="en-US" dirty="0">
                <a:hlinkClick r:id="rId4"/>
              </a:rPr>
              <a:t>https://classes.myplace.strath.ac.uk/mod/url/view.php?id=1962371</a:t>
            </a:r>
            <a:endParaRPr lang="en-US" dirty="0"/>
          </a:p>
          <a:p>
            <a:r>
              <a:rPr lang="en-US" b="1" dirty="0">
                <a:solidFill>
                  <a:srgbClr val="7030A0"/>
                </a:solidFill>
              </a:rPr>
              <a:t>Formative quizzes</a:t>
            </a:r>
          </a:p>
          <a:p>
            <a:pPr lvl="1"/>
            <a:r>
              <a:rPr lang="en-US" dirty="0">
                <a:hlinkClick r:id="rId5"/>
              </a:rPr>
              <a:t>https://classes.myplace.strath.ac.uk/mod/quiz/view.php?id=1962381</a:t>
            </a:r>
            <a:endParaRPr lang="en-US" dirty="0"/>
          </a:p>
          <a:p>
            <a:pPr lvl="1"/>
            <a:r>
              <a:rPr lang="en-US" dirty="0">
                <a:hlinkClick r:id="rId6"/>
              </a:rPr>
              <a:t>https://classes.myplace.strath.ac.uk/mod/quiz/view.php?id=1962380</a:t>
            </a:r>
            <a:endParaRPr lang="en-US" dirty="0"/>
          </a:p>
          <a:p>
            <a:pPr lvl="1"/>
            <a:r>
              <a:rPr lang="en-US" dirty="0">
                <a:hlinkClick r:id="rId7"/>
              </a:rPr>
              <a:t>https://classes.myplace.strath.ac.uk/mod/quiz/view.php?id=1962375</a:t>
            </a:r>
            <a:endParaRPr lang="en-US" dirty="0"/>
          </a:p>
          <a:p>
            <a:pPr lvl="1"/>
            <a:r>
              <a:rPr lang="en-US" dirty="0">
                <a:hlinkClick r:id="rId8"/>
              </a:rPr>
              <a:t>https://classes.myplace.strath.ac.uk/mod/quiz/view.php?id=1962372</a:t>
            </a:r>
            <a:endParaRPr lang="en-US" dirty="0"/>
          </a:p>
          <a:p>
            <a:pPr lvl="1"/>
            <a:endParaRPr lang="en-US" dirty="0"/>
          </a:p>
          <a:p>
            <a:r>
              <a:rPr lang="en-US" b="1" dirty="0">
                <a:solidFill>
                  <a:srgbClr val="FF0000"/>
                </a:solidFill>
              </a:rPr>
              <a:t>Ask me </a:t>
            </a:r>
            <a:r>
              <a:rPr lang="en-US" b="1">
                <a:solidFill>
                  <a:srgbClr val="FF0000"/>
                </a:solidFill>
              </a:rPr>
              <a:t>or Dr Feeney </a:t>
            </a:r>
            <a:r>
              <a:rPr lang="en-US" b="1" dirty="0">
                <a:solidFill>
                  <a:srgbClr val="FF0000"/>
                </a:solidFill>
              </a:rPr>
              <a:t>if you need assistance</a:t>
            </a:r>
          </a:p>
        </p:txBody>
      </p:sp>
    </p:spTree>
    <p:extLst>
      <p:ext uri="{BB962C8B-B14F-4D97-AF65-F5344CB8AC3E}">
        <p14:creationId xmlns:p14="http://schemas.microsoft.com/office/powerpoint/2010/main" val="7697953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071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EB20BC3F-68CE-D7B3-FD0A-E01599957E6E}"/>
              </a:ext>
            </a:extLst>
          </p:cNvPr>
          <p:cNvSpPr/>
          <p:nvPr/>
        </p:nvSpPr>
        <p:spPr>
          <a:xfrm>
            <a:off x="4588107" y="5307308"/>
            <a:ext cx="7274407" cy="1578507"/>
          </a:xfrm>
          <a:prstGeom prst="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r>
              <a:rPr lang="en-US" dirty="0">
                <a:solidFill>
                  <a:schemeClr val="tx1"/>
                </a:solidFill>
              </a:rPr>
              <a:t>clade3</a:t>
            </a:r>
          </a:p>
        </p:txBody>
      </p:sp>
      <p:sp>
        <p:nvSpPr>
          <p:cNvPr id="73" name="Rectangle 72">
            <a:extLst>
              <a:ext uri="{FF2B5EF4-FFF2-40B4-BE49-F238E27FC236}">
                <a16:creationId xmlns:a16="http://schemas.microsoft.com/office/drawing/2014/main" id="{E558AA80-66BA-6BFE-779B-CF4CE64D4219}"/>
              </a:ext>
            </a:extLst>
          </p:cNvPr>
          <p:cNvSpPr/>
          <p:nvPr/>
        </p:nvSpPr>
        <p:spPr>
          <a:xfrm>
            <a:off x="6684581" y="5875282"/>
            <a:ext cx="5130643" cy="984262"/>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r>
              <a:rPr lang="en-US" dirty="0">
                <a:solidFill>
                  <a:schemeClr val="tx1"/>
                </a:solidFill>
              </a:rPr>
              <a:t>clade4</a:t>
            </a:r>
          </a:p>
        </p:txBody>
      </p:sp>
      <p:sp>
        <p:nvSpPr>
          <p:cNvPr id="71" name="Rectangle 70">
            <a:extLst>
              <a:ext uri="{FF2B5EF4-FFF2-40B4-BE49-F238E27FC236}">
                <a16:creationId xmlns:a16="http://schemas.microsoft.com/office/drawing/2014/main" id="{DCE4E08F-4417-3265-E900-6B4BBEBEC0B7}"/>
              </a:ext>
            </a:extLst>
          </p:cNvPr>
          <p:cNvSpPr/>
          <p:nvPr/>
        </p:nvSpPr>
        <p:spPr>
          <a:xfrm>
            <a:off x="5454869" y="4327728"/>
            <a:ext cx="6407645" cy="907568"/>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r>
              <a:rPr lang="en-US" dirty="0">
                <a:solidFill>
                  <a:schemeClr val="tx1"/>
                </a:solidFill>
              </a:rPr>
              <a:t>clade2</a:t>
            </a:r>
          </a:p>
        </p:txBody>
      </p:sp>
      <p:sp>
        <p:nvSpPr>
          <p:cNvPr id="70" name="Rectangle 69">
            <a:extLst>
              <a:ext uri="{FF2B5EF4-FFF2-40B4-BE49-F238E27FC236}">
                <a16:creationId xmlns:a16="http://schemas.microsoft.com/office/drawing/2014/main" id="{EDA86A09-0203-AED4-FF9E-F3F5064E42D4}"/>
              </a:ext>
            </a:extLst>
          </p:cNvPr>
          <p:cNvSpPr/>
          <p:nvPr/>
        </p:nvSpPr>
        <p:spPr>
          <a:xfrm>
            <a:off x="8674699" y="3678621"/>
            <a:ext cx="3187816" cy="580769"/>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r>
              <a:rPr lang="en-US" dirty="0">
                <a:solidFill>
                  <a:schemeClr val="tx1"/>
                </a:solidFill>
              </a:rPr>
              <a:t>clade1</a:t>
            </a:r>
          </a:p>
        </p:txBody>
      </p:sp>
      <p:pic>
        <p:nvPicPr>
          <p:cNvPr id="3" name="Picture 2" descr="A black screen with white dots&#10;&#10;Description automatically generated">
            <a:extLst>
              <a:ext uri="{FF2B5EF4-FFF2-40B4-BE49-F238E27FC236}">
                <a16:creationId xmlns:a16="http://schemas.microsoft.com/office/drawing/2014/main" id="{4E941C39-E754-F991-D968-480C3FD9E074}"/>
              </a:ext>
            </a:extLst>
          </p:cNvPr>
          <p:cNvPicPr>
            <a:picLocks noChangeAspect="1"/>
          </p:cNvPicPr>
          <p:nvPr/>
        </p:nvPicPr>
        <p:blipFill>
          <a:blip r:embed="rId2"/>
          <a:stretch>
            <a:fillRect/>
          </a:stretch>
        </p:blipFill>
        <p:spPr>
          <a:xfrm>
            <a:off x="511330" y="2639655"/>
            <a:ext cx="11096453" cy="4135783"/>
          </a:xfrm>
          <a:prstGeom prst="rect">
            <a:avLst/>
          </a:prstGeom>
        </p:spPr>
      </p:pic>
      <p:sp>
        <p:nvSpPr>
          <p:cNvPr id="4" name="TextBox 3">
            <a:extLst>
              <a:ext uri="{FF2B5EF4-FFF2-40B4-BE49-F238E27FC236}">
                <a16:creationId xmlns:a16="http://schemas.microsoft.com/office/drawing/2014/main" id="{4EE5924A-F437-FE9F-9C69-9E5F8B35EC84}"/>
              </a:ext>
            </a:extLst>
          </p:cNvPr>
          <p:cNvSpPr txBox="1"/>
          <p:nvPr/>
        </p:nvSpPr>
        <p:spPr>
          <a:xfrm>
            <a:off x="511330" y="1861926"/>
            <a:ext cx="2012795" cy="646331"/>
          </a:xfrm>
          <a:prstGeom prst="rect">
            <a:avLst/>
          </a:prstGeom>
          <a:solidFill>
            <a:srgbClr val="7030A0"/>
          </a:solidFill>
        </p:spPr>
        <p:txBody>
          <a:bodyPr wrap="none" rtlCol="0" anchor="t" anchorCtr="0">
            <a:spAutoFit/>
          </a:bodyPr>
          <a:lstStyle/>
          <a:p>
            <a:r>
              <a:rPr lang="en-US" sz="3600" b="1" dirty="0">
                <a:solidFill>
                  <a:schemeClr val="bg1"/>
                </a:solidFill>
              </a:rPr>
              <a:t>ancestors</a:t>
            </a:r>
          </a:p>
        </p:txBody>
      </p:sp>
      <p:sp>
        <p:nvSpPr>
          <p:cNvPr id="5" name="TextBox 4">
            <a:extLst>
              <a:ext uri="{FF2B5EF4-FFF2-40B4-BE49-F238E27FC236}">
                <a16:creationId xmlns:a16="http://schemas.microsoft.com/office/drawing/2014/main" id="{B2506D8D-B50D-10BC-117E-B58CFE6C2711}"/>
              </a:ext>
            </a:extLst>
          </p:cNvPr>
          <p:cNvSpPr txBox="1"/>
          <p:nvPr/>
        </p:nvSpPr>
        <p:spPr>
          <a:xfrm>
            <a:off x="8075008" y="1861925"/>
            <a:ext cx="2589683" cy="646331"/>
          </a:xfrm>
          <a:prstGeom prst="rect">
            <a:avLst/>
          </a:prstGeom>
          <a:solidFill>
            <a:schemeClr val="accent6">
              <a:lumMod val="50000"/>
            </a:schemeClr>
          </a:solidFill>
        </p:spPr>
        <p:txBody>
          <a:bodyPr wrap="none" rtlCol="0" anchor="t" anchorCtr="0">
            <a:spAutoFit/>
          </a:bodyPr>
          <a:lstStyle/>
          <a:p>
            <a:r>
              <a:rPr lang="en-US" sz="3600" b="1" dirty="0">
                <a:solidFill>
                  <a:schemeClr val="bg1"/>
                </a:solidFill>
              </a:rPr>
              <a:t>descendants</a:t>
            </a:r>
          </a:p>
        </p:txBody>
      </p:sp>
      <p:cxnSp>
        <p:nvCxnSpPr>
          <p:cNvPr id="7" name="Straight Arrow Connector 6">
            <a:extLst>
              <a:ext uri="{FF2B5EF4-FFF2-40B4-BE49-F238E27FC236}">
                <a16:creationId xmlns:a16="http://schemas.microsoft.com/office/drawing/2014/main" id="{100C3136-7ED8-5897-93C6-4FB26B0171A8}"/>
              </a:ext>
            </a:extLst>
          </p:cNvPr>
          <p:cNvCxnSpPr>
            <a:stCxn id="4" idx="3"/>
            <a:endCxn id="5" idx="1"/>
          </p:cNvCxnSpPr>
          <p:nvPr/>
        </p:nvCxnSpPr>
        <p:spPr>
          <a:xfrm flipV="1">
            <a:off x="2524125" y="2185091"/>
            <a:ext cx="5550883" cy="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E334193-1016-452E-070C-E4E2FEB47521}"/>
              </a:ext>
            </a:extLst>
          </p:cNvPr>
          <p:cNvSpPr txBox="1"/>
          <p:nvPr/>
        </p:nvSpPr>
        <p:spPr>
          <a:xfrm>
            <a:off x="3904754" y="1773144"/>
            <a:ext cx="2483437" cy="369332"/>
          </a:xfrm>
          <a:prstGeom prst="rect">
            <a:avLst/>
          </a:prstGeom>
          <a:noFill/>
        </p:spPr>
        <p:txBody>
          <a:bodyPr wrap="none" rtlCol="0" anchor="t" anchorCtr="0">
            <a:spAutoFit/>
          </a:bodyPr>
          <a:lstStyle/>
          <a:p>
            <a:r>
              <a:rPr lang="en-US" dirty="0"/>
              <a:t>Genetic change (≈time?)</a:t>
            </a:r>
          </a:p>
        </p:txBody>
      </p:sp>
    </p:spTree>
    <p:extLst>
      <p:ext uri="{BB962C8B-B14F-4D97-AF65-F5344CB8AC3E}">
        <p14:creationId xmlns:p14="http://schemas.microsoft.com/office/powerpoint/2010/main" val="506281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A chart of a family tree&#10;&#10;Description automatically generated">
            <a:extLst>
              <a:ext uri="{FF2B5EF4-FFF2-40B4-BE49-F238E27FC236}">
                <a16:creationId xmlns:a16="http://schemas.microsoft.com/office/drawing/2014/main" id="{98E9FB70-5221-F1B2-BABE-1DF5BEBE5381}"/>
              </a:ext>
            </a:extLst>
          </p:cNvPr>
          <p:cNvPicPr>
            <a:picLocks noGrp="1" noChangeAspect="1"/>
          </p:cNvPicPr>
          <p:nvPr>
            <p:ph sz="half" idx="1"/>
          </p:nvPr>
        </p:nvPicPr>
        <p:blipFill>
          <a:blip r:embed="rId3"/>
          <a:stretch>
            <a:fillRect/>
          </a:stretch>
        </p:blipFill>
        <p:spPr>
          <a:xfrm>
            <a:off x="3788743" y="447726"/>
            <a:ext cx="6414035" cy="5607135"/>
          </a:xfrm>
        </p:spPr>
      </p:pic>
      <p:sp>
        <p:nvSpPr>
          <p:cNvPr id="2" name="Title 1">
            <a:extLst>
              <a:ext uri="{FF2B5EF4-FFF2-40B4-BE49-F238E27FC236}">
                <a16:creationId xmlns:a16="http://schemas.microsoft.com/office/drawing/2014/main" id="{519FA782-6D36-481D-DD71-15C120B81399}"/>
              </a:ext>
            </a:extLst>
          </p:cNvPr>
          <p:cNvSpPr>
            <a:spLocks noGrp="1"/>
          </p:cNvSpPr>
          <p:nvPr>
            <p:ph type="title"/>
          </p:nvPr>
        </p:nvSpPr>
        <p:spPr/>
        <p:txBody>
          <a:bodyPr/>
          <a:lstStyle/>
          <a:p>
            <a:r>
              <a:rPr lang="en-US" dirty="0"/>
              <a:t>A family tree</a:t>
            </a:r>
          </a:p>
        </p:txBody>
      </p:sp>
      <p:sp>
        <p:nvSpPr>
          <p:cNvPr id="6" name="Content Placeholder 5">
            <a:extLst>
              <a:ext uri="{FF2B5EF4-FFF2-40B4-BE49-F238E27FC236}">
                <a16:creationId xmlns:a16="http://schemas.microsoft.com/office/drawing/2014/main" id="{B07A7125-F379-3A08-EFA6-6BC6E9F5F7F2}"/>
              </a:ext>
            </a:extLst>
          </p:cNvPr>
          <p:cNvSpPr>
            <a:spLocks noGrp="1"/>
          </p:cNvSpPr>
          <p:nvPr>
            <p:ph sz="half" idx="2"/>
          </p:nvPr>
        </p:nvSpPr>
        <p:spPr>
          <a:xfrm>
            <a:off x="100732" y="2174288"/>
            <a:ext cx="4111523" cy="4235986"/>
          </a:xfrm>
        </p:spPr>
        <p:txBody>
          <a:bodyPr/>
          <a:lstStyle/>
          <a:p>
            <a:r>
              <a:rPr lang="en-US" dirty="0"/>
              <a:t>Family trees represent</a:t>
            </a:r>
          </a:p>
          <a:p>
            <a:pPr lvl="1"/>
            <a:r>
              <a:rPr lang="en-US" dirty="0"/>
              <a:t>Relatedness</a:t>
            </a:r>
          </a:p>
          <a:p>
            <a:pPr lvl="1"/>
            <a:r>
              <a:rPr lang="en-US" b="1" dirty="0">
                <a:solidFill>
                  <a:schemeClr val="accent6">
                    <a:lumMod val="75000"/>
                  </a:schemeClr>
                </a:solidFill>
              </a:rPr>
              <a:t>Reproduction</a:t>
            </a:r>
          </a:p>
          <a:p>
            <a:r>
              <a:rPr lang="en-US" dirty="0">
                <a:solidFill>
                  <a:schemeClr val="accent5">
                    <a:lumMod val="75000"/>
                  </a:schemeClr>
                </a:solidFill>
              </a:rPr>
              <a:t>Nodes</a:t>
            </a:r>
          </a:p>
          <a:p>
            <a:pPr lvl="1"/>
            <a:r>
              <a:rPr lang="en-US" b="1" dirty="0">
                <a:solidFill>
                  <a:schemeClr val="accent5">
                    <a:lumMod val="75000"/>
                  </a:schemeClr>
                </a:solidFill>
              </a:rPr>
              <a:t>People</a:t>
            </a:r>
          </a:p>
          <a:p>
            <a:pPr lvl="1"/>
            <a:r>
              <a:rPr lang="en-US" dirty="0"/>
              <a:t>(individual bags of genes)</a:t>
            </a:r>
          </a:p>
          <a:p>
            <a:r>
              <a:rPr lang="en-US" dirty="0">
                <a:solidFill>
                  <a:schemeClr val="accent2">
                    <a:lumMod val="75000"/>
                  </a:schemeClr>
                </a:solidFill>
              </a:rPr>
              <a:t>Edges</a:t>
            </a:r>
          </a:p>
          <a:p>
            <a:pPr lvl="1"/>
            <a:r>
              <a:rPr lang="en-US" b="1" dirty="0">
                <a:solidFill>
                  <a:schemeClr val="accent2">
                    <a:lumMod val="75000"/>
                  </a:schemeClr>
                </a:solidFill>
              </a:rPr>
              <a:t>Relationships</a:t>
            </a:r>
            <a:r>
              <a:rPr lang="en-US" dirty="0"/>
              <a:t> between people</a:t>
            </a:r>
          </a:p>
          <a:p>
            <a:pPr lvl="1"/>
            <a:endParaRPr lang="en-US" dirty="0"/>
          </a:p>
        </p:txBody>
      </p:sp>
      <p:sp>
        <p:nvSpPr>
          <p:cNvPr id="7" name="TextBox 6">
            <a:extLst>
              <a:ext uri="{FF2B5EF4-FFF2-40B4-BE49-F238E27FC236}">
                <a16:creationId xmlns:a16="http://schemas.microsoft.com/office/drawing/2014/main" id="{A8DFF046-69E7-0CA7-5E9B-00F6F08F4B86}"/>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4">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spTree>
    <p:extLst>
      <p:ext uri="{BB962C8B-B14F-4D97-AF65-F5344CB8AC3E}">
        <p14:creationId xmlns:p14="http://schemas.microsoft.com/office/powerpoint/2010/main" val="3777242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A6F2C-6119-A194-45BC-41F302E3A1F5}"/>
              </a:ext>
            </a:extLst>
          </p:cNvPr>
          <p:cNvSpPr>
            <a:spLocks noGrp="1"/>
          </p:cNvSpPr>
          <p:nvPr>
            <p:ph type="title"/>
          </p:nvPr>
        </p:nvSpPr>
        <p:spPr/>
        <p:txBody>
          <a:bodyPr/>
          <a:lstStyle/>
          <a:p>
            <a:r>
              <a:rPr lang="en-US" dirty="0"/>
              <a:t>Another family “tree”</a:t>
            </a:r>
          </a:p>
        </p:txBody>
      </p:sp>
      <p:pic>
        <p:nvPicPr>
          <p:cNvPr id="10" name="Content Placeholder 9" descr="A diagram of a family tree&#10;&#10;Description automatically generated">
            <a:extLst>
              <a:ext uri="{FF2B5EF4-FFF2-40B4-BE49-F238E27FC236}">
                <a16:creationId xmlns:a16="http://schemas.microsoft.com/office/drawing/2014/main" id="{D867E7EC-680A-F486-33ED-6A5E0C014DFD}"/>
              </a:ext>
            </a:extLst>
          </p:cNvPr>
          <p:cNvPicPr>
            <a:picLocks noGrp="1" noChangeAspect="1"/>
          </p:cNvPicPr>
          <p:nvPr>
            <p:ph idx="1"/>
          </p:nvPr>
        </p:nvPicPr>
        <p:blipFill>
          <a:blip r:embed="rId3"/>
          <a:stretch>
            <a:fillRect/>
          </a:stretch>
        </p:blipFill>
        <p:spPr>
          <a:xfrm>
            <a:off x="174965" y="1373237"/>
            <a:ext cx="10177543" cy="5191191"/>
          </a:xfrm>
        </p:spPr>
      </p:pic>
      <p:sp>
        <p:nvSpPr>
          <p:cNvPr id="6" name="TextBox 5">
            <a:extLst>
              <a:ext uri="{FF2B5EF4-FFF2-40B4-BE49-F238E27FC236}">
                <a16:creationId xmlns:a16="http://schemas.microsoft.com/office/drawing/2014/main" id="{B51E192E-8596-8F55-AD5C-87543736055A}"/>
              </a:ext>
            </a:extLst>
          </p:cNvPr>
          <p:cNvSpPr txBox="1"/>
          <p:nvPr/>
        </p:nvSpPr>
        <p:spPr>
          <a:xfrm>
            <a:off x="9627074" y="5292546"/>
            <a:ext cx="2341731" cy="1200329"/>
          </a:xfrm>
          <a:prstGeom prst="rect">
            <a:avLst/>
          </a:prstGeom>
          <a:noFill/>
        </p:spPr>
        <p:txBody>
          <a:bodyPr wrap="none" rtlCol="0">
            <a:spAutoFit/>
          </a:bodyPr>
          <a:lstStyle/>
          <a:p>
            <a:r>
              <a:rPr lang="en-US" sz="3600" b="1" dirty="0">
                <a:solidFill>
                  <a:schemeClr val="accent6">
                    <a:lumMod val="75000"/>
                  </a:schemeClr>
                </a:solidFill>
              </a:rPr>
              <a:t>A tree, or </a:t>
            </a:r>
            <a:br>
              <a:rPr lang="en-US" sz="3600" b="1" dirty="0">
                <a:solidFill>
                  <a:schemeClr val="accent6">
                    <a:lumMod val="75000"/>
                  </a:schemeClr>
                </a:solidFill>
              </a:rPr>
            </a:br>
            <a:r>
              <a:rPr lang="en-US" sz="3600" b="1" dirty="0">
                <a:solidFill>
                  <a:schemeClr val="accent6">
                    <a:lumMod val="75000"/>
                  </a:schemeClr>
                </a:solidFill>
              </a:rPr>
              <a:t>a network?</a:t>
            </a:r>
          </a:p>
        </p:txBody>
      </p:sp>
    </p:spTree>
    <p:extLst>
      <p:ext uri="{BB962C8B-B14F-4D97-AF65-F5344CB8AC3E}">
        <p14:creationId xmlns:p14="http://schemas.microsoft.com/office/powerpoint/2010/main" val="1507152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A9F62-529B-61BC-7B72-196315D5ADB1}"/>
              </a:ext>
            </a:extLst>
          </p:cNvPr>
          <p:cNvSpPr>
            <a:spLocks noGrp="1"/>
          </p:cNvSpPr>
          <p:nvPr>
            <p:ph type="title"/>
          </p:nvPr>
        </p:nvSpPr>
        <p:spPr/>
        <p:txBody>
          <a:bodyPr/>
          <a:lstStyle/>
          <a:p>
            <a:r>
              <a:rPr lang="en-US" dirty="0"/>
              <a:t>Phylogenetic Trees</a:t>
            </a:r>
          </a:p>
        </p:txBody>
      </p:sp>
      <p:sp>
        <p:nvSpPr>
          <p:cNvPr id="3" name="Text Placeholder 2">
            <a:extLst>
              <a:ext uri="{FF2B5EF4-FFF2-40B4-BE49-F238E27FC236}">
                <a16:creationId xmlns:a16="http://schemas.microsoft.com/office/drawing/2014/main" id="{71CBF2F1-9FDC-BF2D-BE85-2743C8753C44}"/>
              </a:ext>
            </a:extLst>
          </p:cNvPr>
          <p:cNvSpPr>
            <a:spLocks noGrp="1"/>
          </p:cNvSpPr>
          <p:nvPr>
            <p:ph type="body" idx="1"/>
          </p:nvPr>
        </p:nvSpPr>
        <p:spPr/>
        <p:txBody>
          <a:bodyPr/>
          <a:lstStyle/>
          <a:p>
            <a:r>
              <a:rPr lang="en-US" dirty="0"/>
              <a:t>phyle (Gr.): tribe or political subdivision</a:t>
            </a:r>
          </a:p>
          <a:p>
            <a:r>
              <a:rPr lang="en-US" dirty="0" err="1"/>
              <a:t>geneia</a:t>
            </a:r>
            <a:r>
              <a:rPr lang="en-US" dirty="0"/>
              <a:t> (Gr.): origin</a:t>
            </a:r>
          </a:p>
        </p:txBody>
      </p:sp>
    </p:spTree>
    <p:extLst>
      <p:ext uri="{BB962C8B-B14F-4D97-AF65-F5344CB8AC3E}">
        <p14:creationId xmlns:p14="http://schemas.microsoft.com/office/powerpoint/2010/main" val="1991030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72F16-CEA8-6D9B-D6C2-ACEC3975D40E}"/>
              </a:ext>
            </a:extLst>
          </p:cNvPr>
          <p:cNvSpPr>
            <a:spLocks noGrp="1"/>
          </p:cNvSpPr>
          <p:nvPr>
            <p:ph type="title"/>
          </p:nvPr>
        </p:nvSpPr>
        <p:spPr/>
        <p:txBody>
          <a:bodyPr/>
          <a:lstStyle/>
          <a:p>
            <a:r>
              <a:rPr lang="en-US" dirty="0"/>
              <a:t>Phylogenetic trees</a:t>
            </a:r>
          </a:p>
        </p:txBody>
      </p:sp>
      <p:sp>
        <p:nvSpPr>
          <p:cNvPr id="3" name="Content Placeholder 2">
            <a:extLst>
              <a:ext uri="{FF2B5EF4-FFF2-40B4-BE49-F238E27FC236}">
                <a16:creationId xmlns:a16="http://schemas.microsoft.com/office/drawing/2014/main" id="{63EF5C5E-6BB3-1C02-84C4-95659789A8E1}"/>
              </a:ext>
            </a:extLst>
          </p:cNvPr>
          <p:cNvSpPr>
            <a:spLocks noGrp="1"/>
          </p:cNvSpPr>
          <p:nvPr>
            <p:ph sz="half" idx="1"/>
          </p:nvPr>
        </p:nvSpPr>
        <p:spPr>
          <a:xfrm>
            <a:off x="281861" y="2141537"/>
            <a:ext cx="5181600" cy="4351338"/>
          </a:xfrm>
        </p:spPr>
        <p:txBody>
          <a:bodyPr/>
          <a:lstStyle/>
          <a:p>
            <a:r>
              <a:rPr lang="en-US" dirty="0"/>
              <a:t>Show </a:t>
            </a:r>
            <a:r>
              <a:rPr lang="en-US" b="1" i="1" dirty="0">
                <a:solidFill>
                  <a:schemeClr val="accent6">
                    <a:lumMod val="75000"/>
                  </a:schemeClr>
                </a:solidFill>
              </a:rPr>
              <a:t>speciation</a:t>
            </a:r>
          </a:p>
          <a:p>
            <a:pPr lvl="1"/>
            <a:r>
              <a:rPr lang="en-US" dirty="0"/>
              <a:t>Production of new species, not the full network of individual family relationships</a:t>
            </a:r>
          </a:p>
          <a:p>
            <a:r>
              <a:rPr lang="en-US" dirty="0"/>
              <a:t>Strictly </a:t>
            </a:r>
            <a:r>
              <a:rPr lang="en-US" b="1" dirty="0">
                <a:solidFill>
                  <a:schemeClr val="accent2">
                    <a:lumMod val="75000"/>
                  </a:schemeClr>
                </a:solidFill>
              </a:rPr>
              <a:t>bifurcating</a:t>
            </a:r>
          </a:p>
          <a:p>
            <a:pPr marL="457200" lvl="1" indent="0">
              <a:buNone/>
            </a:pPr>
            <a:endParaRPr lang="en-US" dirty="0"/>
          </a:p>
        </p:txBody>
      </p:sp>
      <p:pic>
        <p:nvPicPr>
          <p:cNvPr id="6" name="Content Placeholder 5" descr="A diagram of a leopard&#10;&#10;Description automatically generated">
            <a:extLst>
              <a:ext uri="{FF2B5EF4-FFF2-40B4-BE49-F238E27FC236}">
                <a16:creationId xmlns:a16="http://schemas.microsoft.com/office/drawing/2014/main" id="{897DA789-DE2D-DCEB-1A7D-EB88A46BF9A5}"/>
              </a:ext>
            </a:extLst>
          </p:cNvPr>
          <p:cNvPicPr>
            <a:picLocks noGrp="1" noChangeAspect="1"/>
          </p:cNvPicPr>
          <p:nvPr>
            <p:ph sz="half" idx="2"/>
          </p:nvPr>
        </p:nvPicPr>
        <p:blipFill>
          <a:blip r:embed="rId3"/>
          <a:stretch>
            <a:fillRect/>
          </a:stretch>
        </p:blipFill>
        <p:spPr>
          <a:xfrm>
            <a:off x="5681311" y="1690688"/>
            <a:ext cx="6228828" cy="5046996"/>
          </a:xfrm>
        </p:spPr>
      </p:pic>
      <p:sp>
        <p:nvSpPr>
          <p:cNvPr id="7" name="TextBox 6">
            <a:extLst>
              <a:ext uri="{FF2B5EF4-FFF2-40B4-BE49-F238E27FC236}">
                <a16:creationId xmlns:a16="http://schemas.microsoft.com/office/drawing/2014/main" id="{0D76FB33-9BF0-0AB5-88B5-537BCB21E1CB}"/>
              </a:ext>
            </a:extLst>
          </p:cNvPr>
          <p:cNvSpPr txBox="1"/>
          <p:nvPr/>
        </p:nvSpPr>
        <p:spPr>
          <a:xfrm>
            <a:off x="8518357" y="1956871"/>
            <a:ext cx="1510735" cy="369332"/>
          </a:xfrm>
          <a:prstGeom prst="rect">
            <a:avLst/>
          </a:prstGeom>
          <a:solidFill>
            <a:srgbClr val="7030A0"/>
          </a:solidFill>
        </p:spPr>
        <p:txBody>
          <a:bodyPr wrap="none" rtlCol="0">
            <a:spAutoFit/>
          </a:bodyPr>
          <a:lstStyle/>
          <a:p>
            <a:r>
              <a:rPr lang="en-US" b="1" dirty="0">
                <a:solidFill>
                  <a:schemeClr val="bg1"/>
                </a:solidFill>
              </a:rPr>
              <a:t>ancestor/root</a:t>
            </a:r>
          </a:p>
        </p:txBody>
      </p:sp>
      <p:sp>
        <p:nvSpPr>
          <p:cNvPr id="8" name="TextBox 7">
            <a:extLst>
              <a:ext uri="{FF2B5EF4-FFF2-40B4-BE49-F238E27FC236}">
                <a16:creationId xmlns:a16="http://schemas.microsoft.com/office/drawing/2014/main" id="{73C9C0E5-45FF-7C15-8FFF-E53D13538B64}"/>
              </a:ext>
            </a:extLst>
          </p:cNvPr>
          <p:cNvSpPr txBox="1"/>
          <p:nvPr/>
        </p:nvSpPr>
        <p:spPr>
          <a:xfrm>
            <a:off x="7294345" y="6123543"/>
            <a:ext cx="2075120" cy="369332"/>
          </a:xfrm>
          <a:prstGeom prst="rect">
            <a:avLst/>
          </a:prstGeom>
          <a:solidFill>
            <a:schemeClr val="accent6">
              <a:lumMod val="75000"/>
            </a:schemeClr>
          </a:solidFill>
        </p:spPr>
        <p:txBody>
          <a:bodyPr wrap="none" rtlCol="0">
            <a:spAutoFit/>
          </a:bodyPr>
          <a:lstStyle/>
          <a:p>
            <a:r>
              <a:rPr lang="en-US" b="1" dirty="0">
                <a:solidFill>
                  <a:schemeClr val="bg1"/>
                </a:solidFill>
              </a:rPr>
              <a:t>descendants/leaves</a:t>
            </a:r>
          </a:p>
        </p:txBody>
      </p:sp>
      <p:sp>
        <p:nvSpPr>
          <p:cNvPr id="9" name="TextBox 8">
            <a:extLst>
              <a:ext uri="{FF2B5EF4-FFF2-40B4-BE49-F238E27FC236}">
                <a16:creationId xmlns:a16="http://schemas.microsoft.com/office/drawing/2014/main" id="{F730AA33-F21B-A24A-E254-1BE0DE252DE2}"/>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4">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spTree>
    <p:extLst>
      <p:ext uri="{BB962C8B-B14F-4D97-AF65-F5344CB8AC3E}">
        <p14:creationId xmlns:p14="http://schemas.microsoft.com/office/powerpoint/2010/main" val="4081148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EA6D3-4605-8BED-A1B0-978C819BE3FB}"/>
              </a:ext>
            </a:extLst>
          </p:cNvPr>
          <p:cNvSpPr>
            <a:spLocks noGrp="1"/>
          </p:cNvSpPr>
          <p:nvPr>
            <p:ph type="title"/>
          </p:nvPr>
        </p:nvSpPr>
        <p:spPr/>
        <p:txBody>
          <a:bodyPr/>
          <a:lstStyle/>
          <a:p>
            <a:r>
              <a:rPr lang="en-US" dirty="0"/>
              <a:t>Branching order (</a:t>
            </a:r>
            <a:r>
              <a:rPr lang="en-US" b="1" i="1" u="sng" dirty="0"/>
              <a:t>topology</a:t>
            </a:r>
            <a:r>
              <a:rPr lang="en-US" dirty="0"/>
              <a:t>)</a:t>
            </a:r>
          </a:p>
        </p:txBody>
      </p:sp>
      <p:pic>
        <p:nvPicPr>
          <p:cNvPr id="8" name="Content Placeholder 7">
            <a:extLst>
              <a:ext uri="{FF2B5EF4-FFF2-40B4-BE49-F238E27FC236}">
                <a16:creationId xmlns:a16="http://schemas.microsoft.com/office/drawing/2014/main" id="{84AA123A-B467-98C0-16E1-3297480258C7}"/>
              </a:ext>
            </a:extLst>
          </p:cNvPr>
          <p:cNvPicPr>
            <a:picLocks noGrp="1" noChangeAspect="1"/>
          </p:cNvPicPr>
          <p:nvPr>
            <p:ph sz="half" idx="1"/>
          </p:nvPr>
        </p:nvPicPr>
        <p:blipFill>
          <a:blip r:embed="rId3"/>
          <a:stretch>
            <a:fillRect/>
          </a:stretch>
        </p:blipFill>
        <p:spPr>
          <a:xfrm>
            <a:off x="409103" y="1339957"/>
            <a:ext cx="4615283" cy="5469166"/>
          </a:xfrm>
        </p:spPr>
      </p:pic>
      <p:pic>
        <p:nvPicPr>
          <p:cNvPr id="10" name="Content Placeholder 9">
            <a:extLst>
              <a:ext uri="{FF2B5EF4-FFF2-40B4-BE49-F238E27FC236}">
                <a16:creationId xmlns:a16="http://schemas.microsoft.com/office/drawing/2014/main" id="{3414B4F8-6179-A647-002E-7CDCA534787B}"/>
              </a:ext>
            </a:extLst>
          </p:cNvPr>
          <p:cNvPicPr>
            <a:picLocks noGrp="1" noChangeAspect="1"/>
          </p:cNvPicPr>
          <p:nvPr>
            <p:ph sz="half" idx="2"/>
          </p:nvPr>
        </p:nvPicPr>
        <p:blipFill>
          <a:blip r:embed="rId4"/>
          <a:stretch>
            <a:fillRect/>
          </a:stretch>
        </p:blipFill>
        <p:spPr>
          <a:xfrm>
            <a:off x="4773488" y="1839659"/>
            <a:ext cx="7009409" cy="3765010"/>
          </a:xfrm>
        </p:spPr>
      </p:pic>
      <p:sp>
        <p:nvSpPr>
          <p:cNvPr id="11" name="TextBox 10">
            <a:extLst>
              <a:ext uri="{FF2B5EF4-FFF2-40B4-BE49-F238E27FC236}">
                <a16:creationId xmlns:a16="http://schemas.microsoft.com/office/drawing/2014/main" id="{80BAF0F1-19FA-6973-F173-88A08FA6CD86}"/>
              </a:ext>
            </a:extLst>
          </p:cNvPr>
          <p:cNvSpPr txBox="1"/>
          <p:nvPr/>
        </p:nvSpPr>
        <p:spPr>
          <a:xfrm>
            <a:off x="9203563" y="5042118"/>
            <a:ext cx="2906693" cy="1815882"/>
          </a:xfrm>
          <a:prstGeom prst="rect">
            <a:avLst/>
          </a:prstGeom>
          <a:noFill/>
        </p:spPr>
        <p:txBody>
          <a:bodyPr wrap="none" rtlCol="0">
            <a:spAutoFit/>
          </a:bodyPr>
          <a:lstStyle/>
          <a:p>
            <a:r>
              <a:rPr lang="en-US" sz="2800" b="1" dirty="0">
                <a:solidFill>
                  <a:schemeClr val="accent6">
                    <a:lumMod val="75000"/>
                  </a:schemeClr>
                </a:solidFill>
              </a:rPr>
              <a:t>These trees are</a:t>
            </a:r>
            <a:br>
              <a:rPr lang="en-US" sz="2800" b="1" dirty="0">
                <a:solidFill>
                  <a:schemeClr val="accent6">
                    <a:lumMod val="75000"/>
                  </a:schemeClr>
                </a:solidFill>
              </a:rPr>
            </a:br>
            <a:r>
              <a:rPr lang="en-US" sz="2800" b="1" dirty="0">
                <a:solidFill>
                  <a:schemeClr val="accent6">
                    <a:lumMod val="75000"/>
                  </a:schemeClr>
                </a:solidFill>
              </a:rPr>
              <a:t>the same as each</a:t>
            </a:r>
            <a:br>
              <a:rPr lang="en-US" sz="2800" b="1" dirty="0">
                <a:solidFill>
                  <a:schemeClr val="accent6">
                    <a:lumMod val="75000"/>
                  </a:schemeClr>
                </a:solidFill>
              </a:rPr>
            </a:br>
            <a:r>
              <a:rPr lang="en-US" sz="2800" b="1" dirty="0">
                <a:solidFill>
                  <a:schemeClr val="accent6">
                    <a:lumMod val="75000"/>
                  </a:schemeClr>
                </a:solidFill>
              </a:rPr>
              <a:t>other, and the last</a:t>
            </a:r>
            <a:br>
              <a:rPr lang="en-US" sz="2800" b="1" dirty="0">
                <a:solidFill>
                  <a:schemeClr val="accent6">
                    <a:lumMod val="75000"/>
                  </a:schemeClr>
                </a:solidFill>
              </a:rPr>
            </a:br>
            <a:r>
              <a:rPr lang="en-US" sz="2800" b="1" dirty="0">
                <a:solidFill>
                  <a:schemeClr val="accent6">
                    <a:lumMod val="75000"/>
                  </a:schemeClr>
                </a:solidFill>
              </a:rPr>
              <a:t>tree</a:t>
            </a:r>
          </a:p>
        </p:txBody>
      </p:sp>
      <p:sp>
        <p:nvSpPr>
          <p:cNvPr id="12" name="TextBox 11">
            <a:extLst>
              <a:ext uri="{FF2B5EF4-FFF2-40B4-BE49-F238E27FC236}">
                <a16:creationId xmlns:a16="http://schemas.microsoft.com/office/drawing/2014/main" id="{D64E8A3D-5D52-4BB8-8AC2-B00D97049D67}"/>
              </a:ext>
            </a:extLst>
          </p:cNvPr>
          <p:cNvSpPr txBox="1"/>
          <p:nvPr/>
        </p:nvSpPr>
        <p:spPr>
          <a:xfrm>
            <a:off x="82832" y="3537498"/>
            <a:ext cx="1510735" cy="369332"/>
          </a:xfrm>
          <a:prstGeom prst="rect">
            <a:avLst/>
          </a:prstGeom>
          <a:solidFill>
            <a:srgbClr val="7030A0"/>
          </a:solidFill>
        </p:spPr>
        <p:txBody>
          <a:bodyPr wrap="none" rtlCol="0">
            <a:spAutoFit/>
          </a:bodyPr>
          <a:lstStyle/>
          <a:p>
            <a:r>
              <a:rPr lang="en-US" b="1" dirty="0">
                <a:solidFill>
                  <a:schemeClr val="bg1"/>
                </a:solidFill>
              </a:rPr>
              <a:t>ancestor/root</a:t>
            </a:r>
          </a:p>
        </p:txBody>
      </p:sp>
      <p:sp>
        <p:nvSpPr>
          <p:cNvPr id="13" name="TextBox 12">
            <a:extLst>
              <a:ext uri="{FF2B5EF4-FFF2-40B4-BE49-F238E27FC236}">
                <a16:creationId xmlns:a16="http://schemas.microsoft.com/office/drawing/2014/main" id="{40E6C974-EAA9-7739-827A-D6D861AEEA1D}"/>
              </a:ext>
            </a:extLst>
          </p:cNvPr>
          <p:cNvSpPr txBox="1"/>
          <p:nvPr/>
        </p:nvSpPr>
        <p:spPr>
          <a:xfrm>
            <a:off x="3275537" y="5420003"/>
            <a:ext cx="2075120" cy="369332"/>
          </a:xfrm>
          <a:prstGeom prst="rect">
            <a:avLst/>
          </a:prstGeom>
          <a:solidFill>
            <a:schemeClr val="accent6">
              <a:lumMod val="75000"/>
            </a:schemeClr>
          </a:solidFill>
        </p:spPr>
        <p:txBody>
          <a:bodyPr wrap="none" rtlCol="0">
            <a:spAutoFit/>
          </a:bodyPr>
          <a:lstStyle/>
          <a:p>
            <a:r>
              <a:rPr lang="en-US" b="1" dirty="0">
                <a:solidFill>
                  <a:schemeClr val="bg1"/>
                </a:solidFill>
              </a:rPr>
              <a:t>descendants/leaves</a:t>
            </a:r>
          </a:p>
        </p:txBody>
      </p:sp>
      <p:sp>
        <p:nvSpPr>
          <p:cNvPr id="14" name="TextBox 13">
            <a:extLst>
              <a:ext uri="{FF2B5EF4-FFF2-40B4-BE49-F238E27FC236}">
                <a16:creationId xmlns:a16="http://schemas.microsoft.com/office/drawing/2014/main" id="{CDBB90CD-964B-A2C7-A0ED-71BE93F21342}"/>
              </a:ext>
            </a:extLst>
          </p:cNvPr>
          <p:cNvSpPr txBox="1"/>
          <p:nvPr/>
        </p:nvSpPr>
        <p:spPr>
          <a:xfrm>
            <a:off x="6607156" y="4857452"/>
            <a:ext cx="1510735" cy="369332"/>
          </a:xfrm>
          <a:prstGeom prst="rect">
            <a:avLst/>
          </a:prstGeom>
          <a:solidFill>
            <a:srgbClr val="7030A0"/>
          </a:solidFill>
        </p:spPr>
        <p:txBody>
          <a:bodyPr wrap="none" rtlCol="0">
            <a:spAutoFit/>
          </a:bodyPr>
          <a:lstStyle/>
          <a:p>
            <a:r>
              <a:rPr lang="en-US" b="1" dirty="0">
                <a:solidFill>
                  <a:schemeClr val="bg1"/>
                </a:solidFill>
              </a:rPr>
              <a:t>ancestor/root</a:t>
            </a:r>
          </a:p>
        </p:txBody>
      </p:sp>
      <p:sp>
        <p:nvSpPr>
          <p:cNvPr id="15" name="TextBox 14">
            <a:extLst>
              <a:ext uri="{FF2B5EF4-FFF2-40B4-BE49-F238E27FC236}">
                <a16:creationId xmlns:a16="http://schemas.microsoft.com/office/drawing/2014/main" id="{1D32AF93-4901-E5CA-24A7-7970360A5D3F}"/>
              </a:ext>
            </a:extLst>
          </p:cNvPr>
          <p:cNvSpPr txBox="1"/>
          <p:nvPr/>
        </p:nvSpPr>
        <p:spPr>
          <a:xfrm>
            <a:off x="6864156" y="1506022"/>
            <a:ext cx="2075120" cy="369332"/>
          </a:xfrm>
          <a:prstGeom prst="rect">
            <a:avLst/>
          </a:prstGeom>
          <a:solidFill>
            <a:schemeClr val="accent6">
              <a:lumMod val="75000"/>
            </a:schemeClr>
          </a:solidFill>
        </p:spPr>
        <p:txBody>
          <a:bodyPr wrap="none" rtlCol="0">
            <a:spAutoFit/>
          </a:bodyPr>
          <a:lstStyle/>
          <a:p>
            <a:r>
              <a:rPr lang="en-US" b="1" dirty="0">
                <a:solidFill>
                  <a:schemeClr val="bg1"/>
                </a:solidFill>
              </a:rPr>
              <a:t>descendants/leaves</a:t>
            </a:r>
          </a:p>
        </p:txBody>
      </p:sp>
      <p:sp>
        <p:nvSpPr>
          <p:cNvPr id="16" name="TextBox 15">
            <a:extLst>
              <a:ext uri="{FF2B5EF4-FFF2-40B4-BE49-F238E27FC236}">
                <a16:creationId xmlns:a16="http://schemas.microsoft.com/office/drawing/2014/main" id="{8C42C52C-2CD2-ED3A-3FBA-D8A3ABF33ACB}"/>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5">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5">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5">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spTree>
    <p:extLst>
      <p:ext uri="{BB962C8B-B14F-4D97-AF65-F5344CB8AC3E}">
        <p14:creationId xmlns:p14="http://schemas.microsoft.com/office/powerpoint/2010/main" val="1539826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E6567-E34B-56F3-9B83-1B2B737500C8}"/>
              </a:ext>
            </a:extLst>
          </p:cNvPr>
          <p:cNvSpPr>
            <a:spLocks noGrp="1"/>
          </p:cNvSpPr>
          <p:nvPr>
            <p:ph type="title"/>
          </p:nvPr>
        </p:nvSpPr>
        <p:spPr/>
        <p:txBody>
          <a:bodyPr/>
          <a:lstStyle/>
          <a:p>
            <a:r>
              <a:rPr lang="en-US" dirty="0"/>
              <a:t>Ancestors and history</a:t>
            </a:r>
          </a:p>
        </p:txBody>
      </p:sp>
      <p:sp>
        <p:nvSpPr>
          <p:cNvPr id="3" name="Content Placeholder 2">
            <a:extLst>
              <a:ext uri="{FF2B5EF4-FFF2-40B4-BE49-F238E27FC236}">
                <a16:creationId xmlns:a16="http://schemas.microsoft.com/office/drawing/2014/main" id="{84E4C406-0AE4-706B-7F8F-10DA2D293D0C}"/>
              </a:ext>
            </a:extLst>
          </p:cNvPr>
          <p:cNvSpPr>
            <a:spLocks noGrp="1"/>
          </p:cNvSpPr>
          <p:nvPr>
            <p:ph sz="half" idx="1"/>
          </p:nvPr>
        </p:nvSpPr>
        <p:spPr>
          <a:xfrm>
            <a:off x="451594" y="1971817"/>
            <a:ext cx="5181600" cy="4351338"/>
          </a:xfrm>
        </p:spPr>
        <p:txBody>
          <a:bodyPr/>
          <a:lstStyle/>
          <a:p>
            <a:r>
              <a:rPr lang="en-US" dirty="0"/>
              <a:t>Phylogenetic trees represent</a:t>
            </a:r>
          </a:p>
          <a:p>
            <a:pPr lvl="1"/>
            <a:r>
              <a:rPr lang="en-US" b="1" dirty="0">
                <a:solidFill>
                  <a:schemeClr val="accent2">
                    <a:lumMod val="75000"/>
                  </a:schemeClr>
                </a:solidFill>
              </a:rPr>
              <a:t>ancestors</a:t>
            </a:r>
          </a:p>
          <a:p>
            <a:pPr lvl="1"/>
            <a:r>
              <a:rPr lang="en-US" b="1" dirty="0">
                <a:solidFill>
                  <a:schemeClr val="accent6">
                    <a:lumMod val="75000"/>
                  </a:schemeClr>
                </a:solidFill>
              </a:rPr>
              <a:t>history</a:t>
            </a:r>
          </a:p>
        </p:txBody>
      </p:sp>
      <p:pic>
        <p:nvPicPr>
          <p:cNvPr id="6" name="Content Placeholder 5" descr="A diagram of a snow leopard&#10;&#10;Description automatically generated">
            <a:extLst>
              <a:ext uri="{FF2B5EF4-FFF2-40B4-BE49-F238E27FC236}">
                <a16:creationId xmlns:a16="http://schemas.microsoft.com/office/drawing/2014/main" id="{BE3B68CC-0760-5EAA-0259-E23002092E77}"/>
              </a:ext>
            </a:extLst>
          </p:cNvPr>
          <p:cNvPicPr>
            <a:picLocks noGrp="1" noChangeAspect="1"/>
          </p:cNvPicPr>
          <p:nvPr>
            <p:ph sz="half" idx="2"/>
          </p:nvPr>
        </p:nvPicPr>
        <p:blipFill>
          <a:blip r:embed="rId3"/>
          <a:stretch>
            <a:fillRect/>
          </a:stretch>
        </p:blipFill>
        <p:spPr>
          <a:xfrm>
            <a:off x="3781123" y="2432016"/>
            <a:ext cx="7871059" cy="4227834"/>
          </a:xfrm>
        </p:spPr>
      </p:pic>
      <p:sp>
        <p:nvSpPr>
          <p:cNvPr id="7" name="TextBox 6">
            <a:extLst>
              <a:ext uri="{FF2B5EF4-FFF2-40B4-BE49-F238E27FC236}">
                <a16:creationId xmlns:a16="http://schemas.microsoft.com/office/drawing/2014/main" id="{373812A9-66C5-CA63-38CA-EF155C20B3A7}"/>
              </a:ext>
            </a:extLst>
          </p:cNvPr>
          <p:cNvSpPr txBox="1"/>
          <p:nvPr/>
        </p:nvSpPr>
        <p:spPr>
          <a:xfrm>
            <a:off x="10175247" y="4468931"/>
            <a:ext cx="1795748" cy="646331"/>
          </a:xfrm>
          <a:prstGeom prst="rect">
            <a:avLst/>
          </a:prstGeom>
          <a:solidFill>
            <a:schemeClr val="accent6">
              <a:lumMod val="75000"/>
            </a:schemeClr>
          </a:solidFill>
        </p:spPr>
        <p:txBody>
          <a:bodyPr wrap="none" rtlCol="0">
            <a:spAutoFit/>
          </a:bodyPr>
          <a:lstStyle/>
          <a:p>
            <a:r>
              <a:rPr lang="en-US" b="1" dirty="0">
                <a:solidFill>
                  <a:schemeClr val="bg1"/>
                </a:solidFill>
              </a:rPr>
              <a:t>shared history of</a:t>
            </a:r>
            <a:br>
              <a:rPr lang="en-US" b="1" dirty="0">
                <a:solidFill>
                  <a:schemeClr val="bg1"/>
                </a:solidFill>
              </a:rPr>
            </a:br>
            <a:r>
              <a:rPr lang="en-US" b="1" dirty="0">
                <a:solidFill>
                  <a:schemeClr val="bg1"/>
                </a:solidFill>
              </a:rPr>
              <a:t>tiger and jaguar</a:t>
            </a:r>
          </a:p>
        </p:txBody>
      </p:sp>
      <p:sp>
        <p:nvSpPr>
          <p:cNvPr id="8" name="TextBox 7">
            <a:extLst>
              <a:ext uri="{FF2B5EF4-FFF2-40B4-BE49-F238E27FC236}">
                <a16:creationId xmlns:a16="http://schemas.microsoft.com/office/drawing/2014/main" id="{DC6514DF-BE50-9E6D-5B63-D9F32BB93119}"/>
              </a:ext>
            </a:extLst>
          </p:cNvPr>
          <p:cNvSpPr txBox="1"/>
          <p:nvPr/>
        </p:nvSpPr>
        <p:spPr>
          <a:xfrm>
            <a:off x="3823635" y="4545933"/>
            <a:ext cx="1814343" cy="646331"/>
          </a:xfrm>
          <a:prstGeom prst="rect">
            <a:avLst/>
          </a:prstGeom>
          <a:solidFill>
            <a:srgbClr val="00B050"/>
          </a:solidFill>
        </p:spPr>
        <p:txBody>
          <a:bodyPr wrap="none" rtlCol="0">
            <a:spAutoFit/>
          </a:bodyPr>
          <a:lstStyle/>
          <a:p>
            <a:r>
              <a:rPr lang="en-US" b="1" dirty="0">
                <a:solidFill>
                  <a:schemeClr val="bg1"/>
                </a:solidFill>
              </a:rPr>
              <a:t>unique history of</a:t>
            </a:r>
            <a:br>
              <a:rPr lang="en-US" b="1" dirty="0">
                <a:solidFill>
                  <a:schemeClr val="bg1"/>
                </a:solidFill>
              </a:rPr>
            </a:br>
            <a:r>
              <a:rPr lang="en-US" b="1" dirty="0">
                <a:solidFill>
                  <a:schemeClr val="bg1"/>
                </a:solidFill>
              </a:rPr>
              <a:t>clouded leopard</a:t>
            </a:r>
          </a:p>
        </p:txBody>
      </p:sp>
      <p:cxnSp>
        <p:nvCxnSpPr>
          <p:cNvPr id="10" name="Straight Connector 9">
            <a:extLst>
              <a:ext uri="{FF2B5EF4-FFF2-40B4-BE49-F238E27FC236}">
                <a16:creationId xmlns:a16="http://schemas.microsoft.com/office/drawing/2014/main" id="{F2D3D193-AA2A-7BFE-19F4-F2E65B9E55C8}"/>
              </a:ext>
            </a:extLst>
          </p:cNvPr>
          <p:cNvCxnSpPr/>
          <p:nvPr/>
        </p:nvCxnSpPr>
        <p:spPr>
          <a:xfrm flipV="1">
            <a:off x="9837019" y="3542097"/>
            <a:ext cx="587141" cy="567890"/>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6F1320D-9FF2-7EA5-D9D8-0815731729E1}"/>
              </a:ext>
            </a:extLst>
          </p:cNvPr>
          <p:cNvCxnSpPr/>
          <p:nvPr/>
        </p:nvCxnSpPr>
        <p:spPr>
          <a:xfrm>
            <a:off x="5043638" y="2924343"/>
            <a:ext cx="2974206" cy="3004819"/>
          </a:xfrm>
          <a:prstGeom prst="line">
            <a:avLst/>
          </a:prstGeom>
          <a:ln w="571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ECCF7E4-F11E-4168-6799-80279EC7A875}"/>
              </a:ext>
            </a:extLst>
          </p:cNvPr>
          <p:cNvCxnSpPr>
            <a:stCxn id="8" idx="3"/>
          </p:cNvCxnSpPr>
          <p:nvPr/>
        </p:nvCxnSpPr>
        <p:spPr>
          <a:xfrm flipV="1">
            <a:off x="5637978" y="4283242"/>
            <a:ext cx="634215" cy="585857"/>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FED29B5-ECDC-9AFE-985B-EB8CB5C48A6B}"/>
              </a:ext>
            </a:extLst>
          </p:cNvPr>
          <p:cNvCxnSpPr>
            <a:cxnSpLocks/>
            <a:stCxn id="7" idx="0"/>
          </p:cNvCxnSpPr>
          <p:nvPr/>
        </p:nvCxnSpPr>
        <p:spPr>
          <a:xfrm flipH="1" flipV="1">
            <a:off x="10200744" y="3826042"/>
            <a:ext cx="872377" cy="642889"/>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6440FF6-36CF-DF2E-4634-C7AB67052E43}"/>
              </a:ext>
            </a:extLst>
          </p:cNvPr>
          <p:cNvSpPr/>
          <p:nvPr/>
        </p:nvSpPr>
        <p:spPr>
          <a:xfrm>
            <a:off x="8040332" y="3542097"/>
            <a:ext cx="201328" cy="201328"/>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F70D9B6-AB30-6C34-43F2-5AC5A72F2D83}"/>
              </a:ext>
            </a:extLst>
          </p:cNvPr>
          <p:cNvSpPr/>
          <p:nvPr/>
        </p:nvSpPr>
        <p:spPr>
          <a:xfrm>
            <a:off x="8807302" y="4913934"/>
            <a:ext cx="201328" cy="201328"/>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40CDE81-6D39-9640-9848-B8C961C21E79}"/>
              </a:ext>
            </a:extLst>
          </p:cNvPr>
          <p:cNvSpPr txBox="1"/>
          <p:nvPr/>
        </p:nvSpPr>
        <p:spPr>
          <a:xfrm>
            <a:off x="5302753" y="5556845"/>
            <a:ext cx="1723549" cy="646331"/>
          </a:xfrm>
          <a:prstGeom prst="rect">
            <a:avLst/>
          </a:prstGeom>
          <a:solidFill>
            <a:schemeClr val="accent2">
              <a:lumMod val="75000"/>
            </a:schemeClr>
          </a:solidFill>
        </p:spPr>
        <p:txBody>
          <a:bodyPr wrap="none" rtlCol="0">
            <a:spAutoFit/>
          </a:bodyPr>
          <a:lstStyle/>
          <a:p>
            <a:r>
              <a:rPr lang="en-US" b="1" dirty="0">
                <a:solidFill>
                  <a:schemeClr val="bg1"/>
                </a:solidFill>
              </a:rPr>
              <a:t>unique ancestor</a:t>
            </a:r>
            <a:br>
              <a:rPr lang="en-US" b="1" dirty="0">
                <a:solidFill>
                  <a:schemeClr val="bg1"/>
                </a:solidFill>
              </a:rPr>
            </a:br>
            <a:r>
              <a:rPr lang="en-US" b="1" dirty="0">
                <a:solidFill>
                  <a:schemeClr val="bg1"/>
                </a:solidFill>
              </a:rPr>
              <a:t>of leopard</a:t>
            </a:r>
          </a:p>
        </p:txBody>
      </p:sp>
      <p:sp>
        <p:nvSpPr>
          <p:cNvPr id="21" name="TextBox 20">
            <a:extLst>
              <a:ext uri="{FF2B5EF4-FFF2-40B4-BE49-F238E27FC236}">
                <a16:creationId xmlns:a16="http://schemas.microsoft.com/office/drawing/2014/main" id="{C7402F28-A5D7-11C4-75F9-E5DC5664E19D}"/>
              </a:ext>
            </a:extLst>
          </p:cNvPr>
          <p:cNvSpPr txBox="1"/>
          <p:nvPr/>
        </p:nvSpPr>
        <p:spPr>
          <a:xfrm>
            <a:off x="9208971" y="5750769"/>
            <a:ext cx="1898725" cy="923330"/>
          </a:xfrm>
          <a:prstGeom prst="rect">
            <a:avLst/>
          </a:prstGeom>
          <a:solidFill>
            <a:schemeClr val="accent2">
              <a:lumMod val="50000"/>
            </a:schemeClr>
          </a:solidFill>
        </p:spPr>
        <p:txBody>
          <a:bodyPr wrap="none" rtlCol="0">
            <a:spAutoFit/>
          </a:bodyPr>
          <a:lstStyle/>
          <a:p>
            <a:r>
              <a:rPr lang="en-US" b="1" dirty="0">
                <a:solidFill>
                  <a:schemeClr val="bg1"/>
                </a:solidFill>
              </a:rPr>
              <a:t>common ancestor</a:t>
            </a:r>
            <a:br>
              <a:rPr lang="en-US" b="1" dirty="0">
                <a:solidFill>
                  <a:schemeClr val="bg1"/>
                </a:solidFill>
              </a:rPr>
            </a:br>
            <a:r>
              <a:rPr lang="en-US" b="1" dirty="0">
                <a:solidFill>
                  <a:schemeClr val="bg1"/>
                </a:solidFill>
              </a:rPr>
              <a:t>of leopard, lion,</a:t>
            </a:r>
            <a:br>
              <a:rPr lang="en-US" b="1" dirty="0">
                <a:solidFill>
                  <a:schemeClr val="bg1"/>
                </a:solidFill>
              </a:rPr>
            </a:br>
            <a:r>
              <a:rPr lang="en-US" b="1" dirty="0">
                <a:solidFill>
                  <a:schemeClr val="bg1"/>
                </a:solidFill>
              </a:rPr>
              <a:t>tiger, and jaguar</a:t>
            </a:r>
          </a:p>
        </p:txBody>
      </p:sp>
      <p:cxnSp>
        <p:nvCxnSpPr>
          <p:cNvPr id="22" name="Straight Arrow Connector 21">
            <a:extLst>
              <a:ext uri="{FF2B5EF4-FFF2-40B4-BE49-F238E27FC236}">
                <a16:creationId xmlns:a16="http://schemas.microsoft.com/office/drawing/2014/main" id="{2CD660E5-6558-ED5F-7C2A-3680AE0E823A}"/>
              </a:ext>
            </a:extLst>
          </p:cNvPr>
          <p:cNvCxnSpPr>
            <a:cxnSpLocks/>
            <a:stCxn id="21" idx="0"/>
          </p:cNvCxnSpPr>
          <p:nvPr/>
        </p:nvCxnSpPr>
        <p:spPr>
          <a:xfrm flipH="1" flipV="1">
            <a:off x="9008630" y="5115262"/>
            <a:ext cx="1149704" cy="635507"/>
          </a:xfrm>
          <a:prstGeom prst="straightConnector1">
            <a:avLst/>
          </a:prstGeom>
          <a:ln w="28575">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E42E69B-207F-377C-3702-48DF060EA291}"/>
              </a:ext>
            </a:extLst>
          </p:cNvPr>
          <p:cNvCxnSpPr>
            <a:cxnSpLocks/>
            <a:stCxn id="20" idx="0"/>
          </p:cNvCxnSpPr>
          <p:nvPr/>
        </p:nvCxnSpPr>
        <p:spPr>
          <a:xfrm flipV="1">
            <a:off x="6164528" y="3743425"/>
            <a:ext cx="1852560" cy="1813420"/>
          </a:xfrm>
          <a:prstGeom prst="straightConnector1">
            <a:avLst/>
          </a:prstGeom>
          <a:ln w="28575">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43D553D-CCA5-23C0-B0B7-6CF367D65FD3}"/>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4">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spTree>
    <p:extLst>
      <p:ext uri="{BB962C8B-B14F-4D97-AF65-F5344CB8AC3E}">
        <p14:creationId xmlns:p14="http://schemas.microsoft.com/office/powerpoint/2010/main" val="3566764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AE7A1-B7F0-62B4-7638-1B12AA387930}"/>
              </a:ext>
            </a:extLst>
          </p:cNvPr>
          <p:cNvSpPr>
            <a:spLocks noGrp="1"/>
          </p:cNvSpPr>
          <p:nvPr>
            <p:ph type="title"/>
          </p:nvPr>
        </p:nvSpPr>
        <p:spPr/>
        <p:txBody>
          <a:bodyPr/>
          <a:lstStyle/>
          <a:p>
            <a:r>
              <a:rPr lang="en-US" dirty="0"/>
              <a:t>Phylogenies are time travel</a:t>
            </a:r>
          </a:p>
        </p:txBody>
      </p:sp>
      <p:pic>
        <p:nvPicPr>
          <p:cNvPr id="5" name="Content Placeholder 4" descr="A diagram of a tree&#10;&#10;Description automatically generated">
            <a:extLst>
              <a:ext uri="{FF2B5EF4-FFF2-40B4-BE49-F238E27FC236}">
                <a16:creationId xmlns:a16="http://schemas.microsoft.com/office/drawing/2014/main" id="{60A74B39-EF00-61D4-3086-648B3A59F68D}"/>
              </a:ext>
            </a:extLst>
          </p:cNvPr>
          <p:cNvPicPr>
            <a:picLocks noGrp="1" noChangeAspect="1"/>
          </p:cNvPicPr>
          <p:nvPr>
            <p:ph idx="1"/>
          </p:nvPr>
        </p:nvPicPr>
        <p:blipFill>
          <a:blip r:embed="rId3"/>
          <a:stretch>
            <a:fillRect/>
          </a:stretch>
        </p:blipFill>
        <p:spPr>
          <a:xfrm>
            <a:off x="1602787" y="1276986"/>
            <a:ext cx="8465238" cy="5317906"/>
          </a:xfrm>
        </p:spPr>
      </p:pic>
      <p:sp>
        <p:nvSpPr>
          <p:cNvPr id="6" name="TextBox 5">
            <a:extLst>
              <a:ext uri="{FF2B5EF4-FFF2-40B4-BE49-F238E27FC236}">
                <a16:creationId xmlns:a16="http://schemas.microsoft.com/office/drawing/2014/main" id="{D26A1A75-DB0E-52F0-804D-825B90D6118C}"/>
              </a:ext>
            </a:extLst>
          </p:cNvPr>
          <p:cNvSpPr txBox="1"/>
          <p:nvPr/>
        </p:nvSpPr>
        <p:spPr>
          <a:xfrm>
            <a:off x="61463" y="6498323"/>
            <a:ext cx="6034537" cy="369332"/>
          </a:xfrm>
          <a:prstGeom prst="rect">
            <a:avLst/>
          </a:prstGeom>
          <a:noFill/>
        </p:spPr>
        <p:txBody>
          <a:bodyPr wrap="none" rtlCol="0">
            <a:spAutoFit/>
          </a:bodyPr>
          <a:lstStyle/>
          <a:p>
            <a:r>
              <a:rPr lang="en-US" dirty="0">
                <a:solidFill>
                  <a:schemeClr val="accent6">
                    <a:lumMod val="75000"/>
                  </a:schemeClr>
                </a:solidFill>
              </a:rPr>
              <a:t>McLennan (2010) </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https://</a:t>
            </a:r>
            <a:r>
              <a:rPr lang="en-GB" dirty="0" err="1">
                <a:solidFill>
                  <a:schemeClr val="accent6">
                    <a:lumMod val="75000"/>
                  </a:schemeClr>
                </a:solidFill>
                <a:hlinkClick r:id="rId4">
                  <a:extLst>
                    <a:ext uri="{A12FA001-AC4F-418D-AE19-62706E023703}">
                      <ahyp:hlinkClr xmlns:ahyp="http://schemas.microsoft.com/office/drawing/2018/hyperlinkcolor" val="tx"/>
                    </a:ext>
                  </a:extLst>
                </a:hlinkClick>
              </a:rPr>
              <a:t>doi.org</a:t>
            </a:r>
            <a:r>
              <a:rPr lang="en-GB" dirty="0">
                <a:solidFill>
                  <a:schemeClr val="accent6">
                    <a:lumMod val="75000"/>
                  </a:schemeClr>
                </a:solidFill>
                <a:hlinkClick r:id="rId4">
                  <a:extLst>
                    <a:ext uri="{A12FA001-AC4F-418D-AE19-62706E023703}">
                      <ahyp:hlinkClr xmlns:ahyp="http://schemas.microsoft.com/office/drawing/2018/hyperlinkcolor" val="tx"/>
                    </a:ext>
                  </a:extLst>
                </a:hlinkClick>
              </a:rPr>
              <a:t>/10.1007/s12052-010-0273-6</a:t>
            </a:r>
            <a:endParaRPr lang="en-US" dirty="0">
              <a:solidFill>
                <a:schemeClr val="accent6">
                  <a:lumMod val="75000"/>
                </a:schemeClr>
              </a:solidFill>
            </a:endParaRPr>
          </a:p>
        </p:txBody>
      </p:sp>
    </p:spTree>
    <p:extLst>
      <p:ext uri="{BB962C8B-B14F-4D97-AF65-F5344CB8AC3E}">
        <p14:creationId xmlns:p14="http://schemas.microsoft.com/office/powerpoint/2010/main" val="2154905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5360FA7A-B788-3942-AB42-B352F4E283D3}" vid="{819EDEDD-85F3-F14C-A134-C4C81A722B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3705</TotalTime>
  <Words>3094</Words>
  <Application>Microsoft Macintosh PowerPoint</Application>
  <PresentationFormat>Widescreen</PresentationFormat>
  <Paragraphs>293</Paragraphs>
  <Slides>25</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Aptos</vt:lpstr>
      <vt:lpstr>Arial</vt:lpstr>
      <vt:lpstr>Calibri</vt:lpstr>
      <vt:lpstr>Calibri Light</vt:lpstr>
      <vt:lpstr>Monaco</vt:lpstr>
      <vt:lpstr>Office Theme</vt:lpstr>
      <vt:lpstr>BM211 Introduction to Microbiology Workshop 5: Phylogenetic Trees</vt:lpstr>
      <vt:lpstr>Family Trees</vt:lpstr>
      <vt:lpstr>A family tree</vt:lpstr>
      <vt:lpstr>Another family “tree”</vt:lpstr>
      <vt:lpstr>Phylogenetic Trees</vt:lpstr>
      <vt:lpstr>Phylogenetic trees</vt:lpstr>
      <vt:lpstr>Branching order (topology)</vt:lpstr>
      <vt:lpstr>Ancestors and history</vt:lpstr>
      <vt:lpstr>Phylogenies are time travel</vt:lpstr>
      <vt:lpstr>Trees represent shared properties</vt:lpstr>
      <vt:lpstr>(Multiple) Sequence Alignments</vt:lpstr>
      <vt:lpstr>Pairwise Sequence Alignment</vt:lpstr>
      <vt:lpstr>Multiple Sequence Alignment (MSA)</vt:lpstr>
      <vt:lpstr>Characters</vt:lpstr>
      <vt:lpstr>Tree-building Methods</vt:lpstr>
      <vt:lpstr>Two main approaches - 1</vt:lpstr>
      <vt:lpstr>Two main approaches - 2</vt:lpstr>
      <vt:lpstr>The Workshop</vt:lpstr>
      <vt:lpstr>Part 1: Get a tree and upload to iToL</vt:lpstr>
      <vt:lpstr>Part 2: Types of phylogenetic tree</vt:lpstr>
      <vt:lpstr>Part 3: Make your own phylogenetic tree</vt:lpstr>
      <vt:lpstr>Part 4: Refine your visualisation</vt:lpstr>
      <vt:lpstr>Let’s go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BM211 Introduction to Microbiology Workshop 5: Phylogenetic Trees</dc:title>
  <dc:creator>Leighton Pritchard</dc:creator>
  <cp:lastModifiedBy>Leighton Pritchard</cp:lastModifiedBy>
  <cp:revision>42</cp:revision>
  <dcterms:created xsi:type="dcterms:W3CDTF">2024-03-15T08:17:07Z</dcterms:created>
  <dcterms:modified xsi:type="dcterms:W3CDTF">2025-03-25T11:47:07Z</dcterms:modified>
</cp:coreProperties>
</file>

<file path=docProps/thumbnail.jpeg>
</file>